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46"/>
  </p:notesMasterIdLst>
  <p:handoutMasterIdLst>
    <p:handoutMasterId r:id="rId47"/>
  </p:handoutMasterIdLst>
  <p:sldIdLst>
    <p:sldId id="256" r:id="rId2"/>
    <p:sldId id="344" r:id="rId3"/>
    <p:sldId id="359" r:id="rId4"/>
    <p:sldId id="271" r:id="rId5"/>
    <p:sldId id="273" r:id="rId6"/>
    <p:sldId id="274" r:id="rId7"/>
    <p:sldId id="275" r:id="rId8"/>
    <p:sldId id="276" r:id="rId9"/>
    <p:sldId id="352" r:id="rId10"/>
    <p:sldId id="279" r:id="rId11"/>
    <p:sldId id="281" r:id="rId12"/>
    <p:sldId id="347" r:id="rId13"/>
    <p:sldId id="358" r:id="rId14"/>
    <p:sldId id="348" r:id="rId15"/>
    <p:sldId id="346" r:id="rId16"/>
    <p:sldId id="282" r:id="rId17"/>
    <p:sldId id="283" r:id="rId18"/>
    <p:sldId id="288" r:id="rId19"/>
    <p:sldId id="289" r:id="rId20"/>
    <p:sldId id="349" r:id="rId21"/>
    <p:sldId id="291" r:id="rId22"/>
    <p:sldId id="350" r:id="rId23"/>
    <p:sldId id="285" r:id="rId24"/>
    <p:sldId id="286" r:id="rId25"/>
    <p:sldId id="351" r:id="rId26"/>
    <p:sldId id="292" r:id="rId27"/>
    <p:sldId id="361" r:id="rId28"/>
    <p:sldId id="293" r:id="rId29"/>
    <p:sldId id="294" r:id="rId30"/>
    <p:sldId id="357" r:id="rId31"/>
    <p:sldId id="295" r:id="rId32"/>
    <p:sldId id="296" r:id="rId33"/>
    <p:sldId id="353" r:id="rId34"/>
    <p:sldId id="355" r:id="rId35"/>
    <p:sldId id="297" r:id="rId36"/>
    <p:sldId id="298" r:id="rId37"/>
    <p:sldId id="299" r:id="rId38"/>
    <p:sldId id="300" r:id="rId39"/>
    <p:sldId id="301" r:id="rId40"/>
    <p:sldId id="356" r:id="rId41"/>
    <p:sldId id="360" r:id="rId42"/>
    <p:sldId id="305" r:id="rId43"/>
    <p:sldId id="304" r:id="rId44"/>
    <p:sldId id="269" r:id="rId45"/>
  </p:sldIdLst>
  <p:sldSz cx="9144000" cy="5143500" type="screen16x9"/>
  <p:notesSz cx="6881813" cy="92964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1pPr>
    <a:lvl2pPr marL="4571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2pPr>
    <a:lvl3pPr marL="914333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3pPr>
    <a:lvl4pPr marL="137149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4pPr>
    <a:lvl5pPr marL="182866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5pPr>
    <a:lvl6pPr marL="2285829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6pPr>
    <a:lvl7pPr marL="2742995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7pPr>
    <a:lvl8pPr marL="3200160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8pPr>
    <a:lvl9pPr marL="3657326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00"/>
    <a:srgbClr val="C97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81" autoAdjust="0"/>
    <p:restoredTop sz="94818" autoAdjust="0"/>
  </p:normalViewPr>
  <p:slideViewPr>
    <p:cSldViewPr>
      <p:cViewPr varScale="1">
        <p:scale>
          <a:sx n="122" d="100"/>
          <a:sy n="122" d="100"/>
        </p:scale>
        <p:origin x="-112" y="-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704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1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Relationship Id="rId2" Type="http://schemas.openxmlformats.org/officeDocument/2006/relationships/slide" Target="slides/slide12.xml"/><Relationship Id="rId3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A65A00-666F-4DA2-943F-CF617473A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4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414838"/>
            <a:ext cx="5507037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829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31263"/>
            <a:ext cx="29829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BD7E4C5-0CE5-4406-BD70-7106332AD5D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9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ＭＳ Ｐゴシック" pitchFamily="-72" charset="-128"/>
      </a:defRPr>
    </a:lvl1pPr>
    <a:lvl2pPr marL="4571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2pPr>
    <a:lvl3pPr marL="91433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3pPr>
    <a:lvl4pPr marL="137149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4pPr>
    <a:lvl5pPr marL="18286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5pPr>
    <a:lvl6pPr marL="2285829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98A09-E5AF-4C74-85BB-42E299C50FF0}" type="slidenum">
              <a:rPr lang="it-IT">
                <a:latin typeface="Times New Roman" pitchFamily="-72" charset="0"/>
                <a:ea typeface="ＭＳ Ｐゴシック" pitchFamily="-72" charset="-128"/>
                <a:cs typeface="ＭＳ Ｐゴシック" pitchFamily="-72" charset="-128"/>
              </a:rPr>
              <a:pPr/>
              <a:t>1</a:t>
            </a:fld>
            <a:endParaRPr lang="it-IT">
              <a:latin typeface="Times New Roman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4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4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F72AF5-67ED-7B44-81BB-09E816E21D1C}" type="slidenum">
              <a:rPr lang="it-IT"/>
              <a:pPr>
                <a:defRPr/>
              </a:pPr>
              <a:t>19</a:t>
            </a:fld>
            <a:endParaRPr lang="it-IT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74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0ED2E7-BF4D-A245-B825-56799EA8BA13}" type="slidenum">
              <a:rPr lang="it-IT"/>
              <a:pPr>
                <a:defRPr/>
              </a:pPr>
              <a:t>20</a:t>
            </a:fld>
            <a:endParaRPr lang="it-IT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34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62F82-839A-DC43-9C9F-93D6D2762079}" type="slidenum">
              <a:rPr lang="it-IT"/>
              <a:pPr>
                <a:defRPr/>
              </a:pPr>
              <a:t>21</a:t>
            </a:fld>
            <a:endParaRPr lang="it-IT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30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47E40-BC27-B045-984B-093DD506328F}" type="slidenum">
              <a:rPr lang="it-IT"/>
              <a:pPr>
                <a:defRPr/>
              </a:pPr>
              <a:t>22</a:t>
            </a:fld>
            <a:endParaRPr lang="it-IT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822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5DEDE4-16C4-374D-8E05-D7012D0595A4}" type="slidenum">
              <a:rPr lang="it-IT"/>
              <a:pPr>
                <a:defRPr/>
              </a:pPr>
              <a:t>23</a:t>
            </a:fld>
            <a:endParaRPr lang="it-IT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76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F27E6D-3D19-B046-BF14-9A4DF4D16565}" type="slidenum">
              <a:rPr lang="it-IT"/>
              <a:pPr>
                <a:defRPr/>
              </a:pPr>
              <a:t>25</a:t>
            </a:fld>
            <a:endParaRPr lang="it-IT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5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9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38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42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417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0483" indent="-273263" defTabSz="89417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3051" indent="-218610" defTabSz="89417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0271" indent="-218610" defTabSz="89417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67492" indent="-218610" defTabSz="89417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04712" indent="-218610" defTabSz="89417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41932" indent="-218610" defTabSz="89417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79153" indent="-218610" defTabSz="89417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16373" indent="-218610" defTabSz="89417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0831C1F-EB9E-5A4A-8060-D41CB805009F}" type="slidenum">
              <a:rPr lang="it-IT" sz="1100">
                <a:latin typeface="Times" charset="0"/>
              </a:rPr>
              <a:pPr/>
              <a:t>3</a:t>
            </a:fld>
            <a:endParaRPr lang="it-IT" sz="1100">
              <a:latin typeface="Times" charset="0"/>
            </a:endParaRPr>
          </a:p>
        </p:txBody>
      </p:sp>
      <p:sp>
        <p:nvSpPr>
          <p:cNvPr id="184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it-IT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06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558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2116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08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507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46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586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9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56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5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474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31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201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2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46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484698-5CFB-CD48-A800-78406B9D3067}" type="slidenum">
              <a:rPr lang="it-IT"/>
              <a:pPr/>
              <a:t>13</a:t>
            </a:fld>
            <a:endParaRPr lang="it-IT"/>
          </a:p>
        </p:txBody>
      </p:sp>
      <p:sp>
        <p:nvSpPr>
          <p:cNvPr id="65024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837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74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88213-F370-5444-8271-0BAD4F33B400}" type="slidenum">
              <a:rPr lang="it-IT"/>
              <a:pPr>
                <a:defRPr/>
              </a:pPr>
              <a:t>17</a:t>
            </a:fld>
            <a:endParaRPr lang="it-IT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20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24"/>
          <a:stretch/>
        </p:blipFill>
        <p:spPr>
          <a:xfrm>
            <a:off x="13218" y="-1742"/>
            <a:ext cx="9144000" cy="4136611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370763"/>
            <a:ext cx="9144000" cy="178470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37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3" y="3660336"/>
            <a:ext cx="16002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2074695" y="3660336"/>
            <a:ext cx="6345098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2074694" y="4409786"/>
            <a:ext cx="6339239" cy="536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3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3" name="Gruppo 2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9144000" cy="3378708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194168"/>
            <a:ext cx="9144000" cy="1961303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20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85" y="1898026"/>
            <a:ext cx="1600200" cy="117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86916"/>
            <a:ext cx="6691313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752978"/>
            <a:ext cx="3360738" cy="17978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106988" y="4752975"/>
            <a:ext cx="3359150" cy="171450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089402" y="4752975"/>
            <a:ext cx="965200" cy="171450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- </a:t>
            </a:r>
            <a:fld id="{C583D4EE-759C-4537-897B-ECC049691D96}" type="slidenum">
              <a:rPr lang="en-US"/>
              <a:pPr>
                <a:defRPr/>
              </a:pPr>
              <a:t>‹#›</a:t>
            </a:fld>
            <a:r>
              <a:rPr lang="it-IT"/>
              <a:t> -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650081" y="459800"/>
            <a:ext cx="7836750" cy="968897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56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1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468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624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3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  <p:grpSp>
        <p:nvGrpSpPr>
          <p:cNvPr id="127" name="Gruppo 126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128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/>
        </p:nvSpPr>
        <p:spPr>
          <a:xfrm>
            <a:off x="0" y="4671786"/>
            <a:ext cx="9144000" cy="47171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/>
        </p:nvSpPr>
        <p:spPr>
          <a:xfrm>
            <a:off x="0" y="2"/>
            <a:ext cx="9144000" cy="7346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898073"/>
            <a:ext cx="8323726" cy="3642124"/>
          </a:xfrm>
        </p:spPr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 dirty="0"/>
          </a:p>
        </p:txBody>
      </p:sp>
      <p:grpSp>
        <p:nvGrpSpPr>
          <p:cNvPr id="132" name="Gruppo 131"/>
          <p:cNvGrpSpPr/>
          <p:nvPr/>
        </p:nvGrpSpPr>
        <p:grpSpPr>
          <a:xfrm>
            <a:off x="48009" y="608789"/>
            <a:ext cx="9036647" cy="135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51" y="4812368"/>
            <a:ext cx="2220372" cy="2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825" y="104375"/>
            <a:ext cx="8599199" cy="43991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25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  <a:prstGeom prst="rect">
            <a:avLst/>
          </a:prstGeom>
        </p:spPr>
        <p:txBody>
          <a:bodyPr/>
          <a:lstStyle>
            <a:lvl1pPr algn="l">
              <a:defRPr lang="it-IT" sz="1200" b="1" kern="120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04375"/>
            <a:ext cx="8581043" cy="6303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14345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664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ython.org/" TargetMode="External"/><Relationship Id="rId3" Type="http://schemas.openxmlformats.org/officeDocument/2006/relationships/hyperlink" Target="https://www.pythonanywhere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www.dr-chuck.com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P5d16wEp0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2400" dirty="0" err="1">
                <a:cs typeface="+mj-cs"/>
              </a:rPr>
              <a:t>Coding</a:t>
            </a:r>
            <a:r>
              <a:rPr lang="it-IT" sz="2400" dirty="0">
                <a:cs typeface="+mj-cs"/>
              </a:rPr>
              <a:t> in </a:t>
            </a:r>
            <a:r>
              <a:rPr lang="it-IT" sz="2400" dirty="0" err="1">
                <a:cs typeface="+mj-cs"/>
              </a:rPr>
              <a:t>Python</a:t>
            </a:r>
            <a:endParaRPr lang="it-IT" sz="2400" dirty="0"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Gianluca Palermo – </a:t>
            </a:r>
            <a:r>
              <a:rPr lang="en-US" dirty="0" err="1" smtClean="0"/>
              <a:t>gianluca.palermo@polimi.it</a:t>
            </a:r>
            <a:endParaRPr lang="en-US" dirty="0"/>
          </a:p>
        </p:txBody>
      </p:sp>
      <p:pic>
        <p:nvPicPr>
          <p:cNvPr id="4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392" y="4731993"/>
            <a:ext cx="893871" cy="281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Una </a:t>
            </a:r>
            <a:r>
              <a:rPr lang="en-US" dirty="0" err="1" smtClean="0">
                <a:sym typeface="Cabin"/>
              </a:rPr>
              <a:t>sequenza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istruzioni</a:t>
            </a:r>
            <a:endParaRPr lang="en-US" dirty="0" smtClean="0">
              <a:sym typeface="Cabin"/>
            </a:endParaRPr>
          </a:p>
          <a:p>
            <a:pPr lvl="1"/>
            <a:r>
              <a:rPr lang="en-US" dirty="0" err="1" smtClean="0">
                <a:sym typeface="Cabin"/>
              </a:rPr>
              <a:t>Può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essere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usato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più</a:t>
            </a:r>
            <a:r>
              <a:rPr lang="en-US" dirty="0" smtClean="0">
                <a:sym typeface="Cabin"/>
              </a:rPr>
              <a:t> volte per </a:t>
            </a:r>
            <a:r>
              <a:rPr lang="en-US" dirty="0" err="1" smtClean="0">
                <a:sym typeface="Cabin"/>
              </a:rPr>
              <a:t>svolgere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certo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compito</a:t>
            </a:r>
            <a:endParaRPr lang="en-US" dirty="0" smtClean="0">
              <a:sym typeface="Cabin"/>
            </a:endParaRPr>
          </a:p>
          <a:p>
            <a:pPr lvl="1"/>
            <a:r>
              <a:rPr lang="en-US" dirty="0" err="1" smtClean="0">
                <a:sym typeface="Cabin"/>
              </a:rPr>
              <a:t>Può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essere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pezzo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d’arte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creativa</a:t>
            </a:r>
            <a:r>
              <a:rPr lang="en-US" dirty="0" smtClean="0">
                <a:sym typeface="Cabin"/>
              </a:rPr>
              <a:t>! </a:t>
            </a:r>
            <a:endParaRPr lang="en-US" dirty="0">
              <a:sym typeface="Cabin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Software, </a:t>
            </a:r>
            <a:r>
              <a:rPr lang="en-US" dirty="0" err="1" smtClean="0">
                <a:sym typeface="Cabin"/>
              </a:rPr>
              <a:t>codice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programmi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1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Programmi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umani</a:t>
            </a:r>
            <a:endParaRPr lang="en-US" dirty="0">
              <a:sym typeface="Cabi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80243"/>
            <a:ext cx="7464397" cy="3807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Programmi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umani</a:t>
            </a:r>
            <a:endParaRPr lang="en-US" dirty="0"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61"/>
            <a:ext cx="9144000" cy="39014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ChangeArrowheads="1"/>
          </p:cNvSpPr>
          <p:nvPr/>
        </p:nvSpPr>
        <p:spPr bwMode="auto">
          <a:xfrm>
            <a:off x="373064" y="289323"/>
            <a:ext cx="8245475" cy="357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it-IT" sz="1800" b="1" i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it-IT" sz="1800" b="1" i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it-IT" sz="1800" b="1" i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it-IT" sz="1800" b="1" i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i="1" dirty="0">
                <a:latin typeface="Courier New" charset="0"/>
              </a:rPr>
              <a:t>Leggi </a:t>
            </a:r>
            <a:r>
              <a:rPr lang="it-IT" sz="1800" b="1" i="1" dirty="0" err="1">
                <a:latin typeface="Courier New" charset="0"/>
              </a:rPr>
              <a:t>w</a:t>
            </a:r>
            <a:r>
              <a:rPr lang="it-IT" sz="1800" b="1" i="1" dirty="0">
                <a:latin typeface="Courier New" charset="0"/>
              </a:rPr>
              <a:t> e 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Controlla e ricorda se y&lt;0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Inizializza la </a:t>
            </a:r>
            <a:r>
              <a:rPr lang="it-IT" sz="1800" b="1" dirty="0" smtClean="0">
                <a:latin typeface="Courier New" charset="0"/>
              </a:rPr>
              <a:t>somma parziale a zero (</a:t>
            </a:r>
            <a:r>
              <a:rPr lang="it-IT" sz="1800" b="1" dirty="0" err="1" smtClean="0">
                <a:latin typeface="Courier New" charset="0"/>
              </a:rPr>
              <a:t>sp</a:t>
            </a:r>
            <a:r>
              <a:rPr lang="it-IT" sz="1800" b="1" dirty="0" smtClean="0">
                <a:latin typeface="Courier New" charset="0"/>
              </a:rPr>
              <a:t>=0)</a:t>
            </a:r>
            <a:endParaRPr lang="it-IT" sz="1800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Ripeti y volte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     </a:t>
            </a:r>
            <a:r>
              <a:rPr lang="it-IT" sz="1800" b="1" dirty="0" err="1">
                <a:latin typeface="Courier New" charset="0"/>
              </a:rPr>
              <a:t>sp</a:t>
            </a:r>
            <a:r>
              <a:rPr lang="it-IT" sz="1800" b="1" dirty="0">
                <a:latin typeface="Courier New" charset="0"/>
              </a:rPr>
              <a:t>=</a:t>
            </a:r>
            <a:r>
              <a:rPr lang="it-IT" sz="1800" b="1" dirty="0" err="1">
                <a:latin typeface="Courier New" charset="0"/>
              </a:rPr>
              <a:t>sp+w</a:t>
            </a:r>
            <a:endParaRPr lang="it-IT" sz="1800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se y era &lt;0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dirty="0">
                <a:latin typeface="Courier New" charset="0"/>
              </a:rPr>
              <a:t>     cambia segno a </a:t>
            </a:r>
            <a:r>
              <a:rPr lang="it-IT" sz="1800" b="1" dirty="0" err="1">
                <a:latin typeface="Courier New" charset="0"/>
              </a:rPr>
              <a:t>sp</a:t>
            </a:r>
            <a:endParaRPr lang="it-IT" sz="1800" b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it-IT" sz="1800" b="1" i="1" dirty="0">
                <a:latin typeface="Courier New" charset="0"/>
              </a:rPr>
              <a:t>Scrivi </a:t>
            </a:r>
            <a:r>
              <a:rPr lang="it-IT" sz="1800" b="1" i="1" dirty="0" err="1" smtClean="0">
                <a:latin typeface="Courier New" charset="0"/>
              </a:rPr>
              <a:t>sp</a:t>
            </a:r>
            <a:endParaRPr lang="it-IT" sz="1800" b="1" i="1" dirty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it-IT" sz="1800" b="1" dirty="0"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Programmi</a:t>
            </a:r>
            <a:r>
              <a:rPr lang="en-US" dirty="0" smtClean="0"/>
              <a:t> per </a:t>
            </a:r>
            <a:r>
              <a:rPr lang="en-US" dirty="0" err="1" smtClean="0"/>
              <a:t>umani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2643758"/>
            <a:ext cx="3240360" cy="864096"/>
          </a:xfrm>
        </p:spPr>
        <p:txBody>
          <a:bodyPr/>
          <a:lstStyle/>
          <a:p>
            <a:r>
              <a:rPr lang="en-US" dirty="0" err="1" smtClean="0"/>
              <a:t>Moltiplicazione</a:t>
            </a:r>
            <a:r>
              <a:rPr lang="en-US" dirty="0" smtClean="0"/>
              <a:t> </a:t>
            </a:r>
            <a:r>
              <a:rPr lang="en-US" dirty="0" err="1" smtClean="0"/>
              <a:t>tramite</a:t>
            </a:r>
            <a:r>
              <a:rPr lang="en-US" dirty="0" smtClean="0"/>
              <a:t> </a:t>
            </a:r>
            <a:r>
              <a:rPr lang="en-US" dirty="0" err="1" smtClean="0"/>
              <a:t>somme</a:t>
            </a:r>
            <a:r>
              <a:rPr lang="en-US" dirty="0" smtClean="0"/>
              <a:t> successive W*Y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1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333">
              <a:spcBef>
                <a:spcPts val="0"/>
              </a:spcBef>
              <a:defRPr/>
            </a:pPr>
            <a:r>
              <a:rPr lang="en-US" dirty="0" err="1" smtClean="0"/>
              <a:t>Divisione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polinomi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Programmi</a:t>
            </a:r>
            <a:r>
              <a:rPr lang="en-US" dirty="0" smtClean="0"/>
              <a:t> per </a:t>
            </a:r>
            <a:r>
              <a:rPr lang="en-US" dirty="0" err="1" smtClean="0"/>
              <a:t>umani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65" y="1329613"/>
            <a:ext cx="7480051" cy="32670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Programmi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umani</a:t>
            </a:r>
            <a:endParaRPr lang="en-US" dirty="0">
              <a:sym typeface="Cab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6" y="771550"/>
            <a:ext cx="7121694" cy="38164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1920" y="123478"/>
            <a:ext cx="5184576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800" b="1" dirty="0"/>
              <a:t>https://</a:t>
            </a:r>
            <a:r>
              <a:rPr lang="en-US" sz="1800" b="1" dirty="0" err="1"/>
              <a:t>www.youtube.com</a:t>
            </a:r>
            <a:r>
              <a:rPr lang="en-US" sz="1800" b="1" dirty="0"/>
              <a:t>/</a:t>
            </a:r>
            <a:r>
              <a:rPr lang="en-US" sz="1800" b="1" dirty="0" err="1"/>
              <a:t>watch?v</a:t>
            </a:r>
            <a:r>
              <a:rPr lang="en-US" sz="1800" b="1" dirty="0"/>
              <a:t>=</a:t>
            </a:r>
            <a:r>
              <a:rPr lang="en-US" sz="1800" b="1" dirty="0" err="1"/>
              <a:t>smYstwutAvA</a:t>
            </a:r>
            <a:endParaRPr lang="en-US" sz="1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15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4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Programmi</a:t>
            </a:r>
            <a:r>
              <a:rPr lang="en-US" dirty="0" smtClean="0"/>
              <a:t> per </a:t>
            </a:r>
            <a:r>
              <a:rPr lang="en-US" dirty="0" err="1" smtClean="0"/>
              <a:t>il</a:t>
            </a:r>
            <a:r>
              <a:rPr lang="en-US" dirty="0" smtClean="0"/>
              <a:t> computer … </a:t>
            </a:r>
            <a:r>
              <a:rPr lang="en-US" dirty="0"/>
              <a:t>u</a:t>
            </a:r>
            <a:r>
              <a:rPr lang="en-US" dirty="0" smtClean="0"/>
              <a:t>n </a:t>
            </a:r>
            <a:r>
              <a:rPr lang="en-US" dirty="0" err="1" smtClean="0"/>
              <a:t>esempio</a:t>
            </a:r>
            <a:r>
              <a:rPr lang="en-US" dirty="0" smtClean="0"/>
              <a:t> </a:t>
            </a:r>
            <a:r>
              <a:rPr lang="en-US" dirty="0"/>
              <a:t>in Python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228184" y="2571750"/>
            <a:ext cx="2736304" cy="1440160"/>
          </a:xfrm>
          <a:prstGeom prst="borderCallout1">
            <a:avLst>
              <a:gd name="adj1" fmla="val 29548"/>
              <a:gd name="adj2" fmla="val -868"/>
              <a:gd name="adj3" fmla="val 92104"/>
              <a:gd name="adj4" fmla="val -4813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Il Pangram </a:t>
            </a:r>
            <a:r>
              <a:rPr lang="en-US" sz="2000" dirty="0" err="1" smtClean="0"/>
              <a:t>è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frase</a:t>
            </a:r>
            <a:r>
              <a:rPr lang="en-US" sz="2000" dirty="0" smtClean="0"/>
              <a:t> di </a:t>
            </a:r>
            <a:r>
              <a:rPr lang="en-US" sz="2000" dirty="0" err="1" smtClean="0"/>
              <a:t>senso</a:t>
            </a:r>
            <a:r>
              <a:rPr lang="en-US" sz="2000" dirty="0" smtClean="0"/>
              <a:t> </a:t>
            </a:r>
            <a:r>
              <a:rPr lang="en-US" sz="2000" dirty="0" err="1" smtClean="0"/>
              <a:t>compiuto</a:t>
            </a:r>
            <a:r>
              <a:rPr lang="en-US" sz="2000" dirty="0" smtClean="0"/>
              <a:t> </a:t>
            </a:r>
            <a:r>
              <a:rPr lang="en-US" sz="2000" dirty="0" err="1" smtClean="0"/>
              <a:t>che</a:t>
            </a:r>
            <a:r>
              <a:rPr lang="en-US" sz="2000" dirty="0" smtClean="0"/>
              <a:t> </a:t>
            </a:r>
            <a:r>
              <a:rPr lang="en-US" sz="2000" dirty="0" err="1" smtClean="0"/>
              <a:t>contiene</a:t>
            </a:r>
            <a:r>
              <a:rPr lang="en-US" sz="2000" dirty="0" smtClean="0"/>
              <a:t> </a:t>
            </a:r>
            <a:r>
              <a:rPr lang="en-US" sz="2000" dirty="0" err="1" smtClean="0"/>
              <a:t>tutte</a:t>
            </a:r>
            <a:r>
              <a:rPr lang="en-US" sz="2000" dirty="0" smtClean="0"/>
              <a:t> le </a:t>
            </a:r>
            <a:r>
              <a:rPr lang="en-US" sz="2000" dirty="0" err="1" smtClean="0"/>
              <a:t>lettere</a:t>
            </a:r>
            <a:r>
              <a:rPr lang="en-US" sz="2000" dirty="0" smtClean="0"/>
              <a:t> </a:t>
            </a:r>
            <a:r>
              <a:rPr lang="en-US" sz="2000" dirty="0" err="1" smtClean="0"/>
              <a:t>dell’alfabeto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err="1" smtClean="0">
                <a:cs typeface="+mn-cs"/>
              </a:rPr>
              <a:t>L’esecutore</a:t>
            </a:r>
            <a:r>
              <a:rPr lang="en-US" dirty="0" smtClean="0">
                <a:cs typeface="+mn-cs"/>
              </a:rPr>
              <a:t> di un </a:t>
            </a:r>
            <a:r>
              <a:rPr lang="en-US" dirty="0" err="1" smtClean="0">
                <a:cs typeface="+mn-cs"/>
              </a:rPr>
              <a:t>programma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deve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essere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capace</a:t>
            </a:r>
            <a:r>
              <a:rPr lang="en-US" dirty="0" smtClean="0">
                <a:cs typeface="+mn-cs"/>
              </a:rPr>
              <a:t> di </a:t>
            </a:r>
            <a:r>
              <a:rPr lang="en-US" dirty="0" err="1" smtClean="0">
                <a:cs typeface="+mn-cs"/>
              </a:rPr>
              <a:t>capire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il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programma</a:t>
            </a:r>
            <a:r>
              <a:rPr lang="en-US" dirty="0" smtClean="0">
                <a:cs typeface="+mn-cs"/>
              </a:rPr>
              <a:t> e di </a:t>
            </a:r>
            <a:r>
              <a:rPr lang="en-US" dirty="0" err="1" smtClean="0">
                <a:cs typeface="+mn-cs"/>
              </a:rPr>
              <a:t>eseguirne</a:t>
            </a:r>
            <a:r>
              <a:rPr lang="en-US" dirty="0" smtClean="0">
                <a:cs typeface="+mn-cs"/>
              </a:rPr>
              <a:t> le </a:t>
            </a:r>
            <a:r>
              <a:rPr lang="en-US" dirty="0" err="1" smtClean="0">
                <a:cs typeface="+mn-cs"/>
              </a:rPr>
              <a:t>istruzioni</a:t>
            </a:r>
            <a:endParaRPr lang="en-US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Il </a:t>
            </a:r>
            <a:r>
              <a:rPr lang="en-US" dirty="0" err="1" smtClean="0">
                <a:cs typeface="+mn-cs"/>
              </a:rPr>
              <a:t>programma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deve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essere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definito</a:t>
            </a:r>
            <a:r>
              <a:rPr lang="en-US" dirty="0" smtClean="0">
                <a:cs typeface="+mn-cs"/>
              </a:rPr>
              <a:t> in un </a:t>
            </a:r>
            <a:r>
              <a:rPr lang="en-US" dirty="0" err="1" smtClean="0">
                <a:cs typeface="+mn-cs"/>
              </a:rPr>
              <a:t>linguaggio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che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l’esecutore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capisce</a:t>
            </a:r>
            <a:r>
              <a:rPr lang="en-US" dirty="0" smtClean="0">
                <a:cs typeface="+mn-cs"/>
              </a:rPr>
              <a:t> e di cui </a:t>
            </a:r>
            <a:r>
              <a:rPr lang="en-US" dirty="0" err="1" smtClean="0">
                <a:cs typeface="+mn-cs"/>
              </a:rPr>
              <a:t>sa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eseguire</a:t>
            </a:r>
            <a:r>
              <a:rPr lang="en-US" dirty="0" smtClean="0">
                <a:cs typeface="+mn-cs"/>
              </a:rPr>
              <a:t> le </a:t>
            </a:r>
            <a:r>
              <a:rPr lang="en-US" dirty="0" err="1" smtClean="0">
                <a:cs typeface="+mn-cs"/>
              </a:rPr>
              <a:t>istruzioni</a:t>
            </a:r>
            <a:endParaRPr lang="it-IT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it-IT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it-IT" dirty="0" smtClean="0">
                <a:cs typeface="+mn-cs"/>
              </a:rPr>
              <a:t>Qual </a:t>
            </a:r>
            <a:r>
              <a:rPr lang="it-IT" dirty="0" smtClean="0">
                <a:cs typeface="+mn-cs"/>
              </a:rPr>
              <a:t>è il linguaggio compreso da un computer? </a:t>
            </a:r>
            <a:endParaRPr lang="en-US" dirty="0" smtClean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400" dirty="0" err="1">
                <a:cs typeface="+mj-cs"/>
              </a:rPr>
              <a:t>Programmi</a:t>
            </a:r>
            <a:r>
              <a:rPr lang="en-US" sz="2400" dirty="0">
                <a:cs typeface="+mj-cs"/>
              </a:rPr>
              <a:t>, </a:t>
            </a:r>
            <a:r>
              <a:rPr lang="en-US" sz="2400" dirty="0" err="1">
                <a:cs typeface="+mj-cs"/>
              </a:rPr>
              <a:t>esecutori</a:t>
            </a:r>
            <a:r>
              <a:rPr lang="en-US" sz="2400" dirty="0">
                <a:cs typeface="+mj-cs"/>
              </a:rPr>
              <a:t> e </a:t>
            </a:r>
            <a:r>
              <a:rPr lang="en-US" sz="2400" dirty="0" err="1">
                <a:cs typeface="+mj-cs"/>
              </a:rPr>
              <a:t>linguaggi</a:t>
            </a:r>
            <a:r>
              <a:rPr lang="en-US" sz="2400" dirty="0">
                <a:cs typeface="+mj-cs"/>
              </a:rPr>
              <a:t> di </a:t>
            </a:r>
            <a:r>
              <a:rPr lang="en-US" sz="2400" dirty="0" err="1">
                <a:cs typeface="+mj-cs"/>
              </a:rPr>
              <a:t>programmazione</a:t>
            </a:r>
            <a:endParaRPr lang="en-US" sz="2400" dirty="0"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968" y="3435846"/>
            <a:ext cx="1647691" cy="67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cosa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un computer?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867894"/>
            <a:ext cx="1440160" cy="610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18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Il </a:t>
            </a:r>
            <a:r>
              <a:rPr lang="en-US" dirty="0" err="1" smtClean="0">
                <a:cs typeface="+mj-cs"/>
              </a:rPr>
              <a:t>modello</a:t>
            </a:r>
            <a:r>
              <a:rPr lang="en-US" dirty="0" smtClean="0">
                <a:cs typeface="+mj-cs"/>
              </a:rPr>
              <a:t> di Von Neumann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115616" y="2865512"/>
            <a:ext cx="1518264" cy="1200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dirty="0" smtClean="0">
                <a:cs typeface="+mn-cs"/>
              </a:rPr>
              <a:t>Central 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Processing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Unit</a:t>
            </a:r>
            <a:endParaRPr lang="en-US" dirty="0">
              <a:cs typeface="+mn-cs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925369" y="2865514"/>
            <a:ext cx="124906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dirty="0" smtClean="0">
                <a:cs typeface="+mn-cs"/>
              </a:rPr>
              <a:t>Main </a:t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Memory</a:t>
            </a:r>
            <a:endParaRPr lang="en-US" dirty="0">
              <a:cs typeface="+mn-cs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368404" y="2865514"/>
            <a:ext cx="161128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dirty="0" smtClean="0">
                <a:cs typeface="+mn-cs"/>
              </a:rPr>
              <a:t>Peripheral</a:t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Interface I1</a:t>
            </a:r>
            <a:endParaRPr lang="en-US" dirty="0">
              <a:cs typeface="+mn-cs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160691" y="2865514"/>
            <a:ext cx="1611288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dirty="0"/>
              <a:t>Peripheral</a:t>
            </a:r>
            <a:br>
              <a:rPr lang="en-US" dirty="0"/>
            </a:br>
            <a:r>
              <a:rPr lang="en-US" dirty="0"/>
              <a:t>Interface </a:t>
            </a:r>
            <a:r>
              <a:rPr lang="en-US" dirty="0" smtClean="0"/>
              <a:t>In</a:t>
            </a:r>
            <a:endParaRPr lang="en-US" dirty="0">
              <a:cs typeface="+mn-cs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4316019" y="1675656"/>
            <a:ext cx="663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Bus</a:t>
            </a:r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1115616" y="2122562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>
            <a:off x="1115616" y="1779662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1649016" y="2122562"/>
            <a:ext cx="304800" cy="742950"/>
          </a:xfrm>
          <a:prstGeom prst="upDownArrow">
            <a:avLst>
              <a:gd name="adj1" fmla="val 50000"/>
              <a:gd name="adj2" fmla="val 6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6" name="AutoShape 12"/>
          <p:cNvSpPr>
            <a:spLocks noChangeArrowheads="1"/>
          </p:cNvSpPr>
          <p:nvPr/>
        </p:nvSpPr>
        <p:spPr bwMode="auto">
          <a:xfrm>
            <a:off x="3325416" y="2122562"/>
            <a:ext cx="304800" cy="742950"/>
          </a:xfrm>
          <a:prstGeom prst="upDownArrow">
            <a:avLst>
              <a:gd name="adj1" fmla="val 50000"/>
              <a:gd name="adj2" fmla="val 6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7" name="AutoShape 13"/>
          <p:cNvSpPr>
            <a:spLocks noChangeArrowheads="1"/>
          </p:cNvSpPr>
          <p:nvPr/>
        </p:nvSpPr>
        <p:spPr bwMode="auto">
          <a:xfrm>
            <a:off x="4925616" y="2122562"/>
            <a:ext cx="304800" cy="742950"/>
          </a:xfrm>
          <a:prstGeom prst="upDownArrow">
            <a:avLst>
              <a:gd name="adj1" fmla="val 50000"/>
              <a:gd name="adj2" fmla="val 6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58" name="AutoShape 14"/>
          <p:cNvSpPr>
            <a:spLocks noChangeArrowheads="1"/>
          </p:cNvSpPr>
          <p:nvPr/>
        </p:nvSpPr>
        <p:spPr bwMode="auto">
          <a:xfrm>
            <a:off x="6678216" y="2122562"/>
            <a:ext cx="304800" cy="742950"/>
          </a:xfrm>
          <a:prstGeom prst="upDownArrow">
            <a:avLst>
              <a:gd name="adj1" fmla="val 50000"/>
              <a:gd name="adj2" fmla="val 6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0372" y="2395739"/>
            <a:ext cx="492443" cy="46166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Imparare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concetti</a:t>
            </a:r>
            <a:r>
              <a:rPr lang="en-US" dirty="0" smtClean="0"/>
              <a:t> di base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programmazione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Imparare</a:t>
            </a:r>
            <a:r>
              <a:rPr lang="en-US" dirty="0" smtClean="0"/>
              <a:t> a </a:t>
            </a:r>
            <a:r>
              <a:rPr lang="en-US" dirty="0" err="1" smtClean="0"/>
              <a:t>usare</a:t>
            </a:r>
            <a:r>
              <a:rPr lang="en-US" dirty="0" smtClean="0"/>
              <a:t> Python come </a:t>
            </a:r>
            <a:r>
              <a:rPr lang="en-US" dirty="0" err="1" smtClean="0"/>
              <a:t>linguaggio</a:t>
            </a:r>
            <a:r>
              <a:rPr lang="en-US" dirty="0" smtClean="0"/>
              <a:t> di </a:t>
            </a:r>
            <a:r>
              <a:rPr lang="en-US" dirty="0" err="1" smtClean="0"/>
              <a:t>programmazione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Imparare</a:t>
            </a:r>
            <a:r>
              <a:rPr lang="en-US" dirty="0" smtClean="0"/>
              <a:t> a </a:t>
            </a:r>
            <a:r>
              <a:rPr lang="en-US" dirty="0" err="1" smtClean="0"/>
              <a:t>risolvere</a:t>
            </a:r>
            <a:r>
              <a:rPr lang="en-US" dirty="0" smtClean="0"/>
              <a:t> </a:t>
            </a:r>
            <a:r>
              <a:rPr lang="en-US" dirty="0" err="1" smtClean="0"/>
              <a:t>piccoli</a:t>
            </a:r>
            <a:r>
              <a:rPr lang="en-US" dirty="0" smtClean="0"/>
              <a:t> </a:t>
            </a:r>
            <a:r>
              <a:rPr lang="en-US" dirty="0" err="1" smtClean="0"/>
              <a:t>problemi</a:t>
            </a:r>
            <a:r>
              <a:rPr lang="en-US" dirty="0" smtClean="0"/>
              <a:t> di </a:t>
            </a:r>
            <a:r>
              <a:rPr lang="en-US" dirty="0" err="1" smtClean="0"/>
              <a:t>programmazione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Obiettivo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2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5566"/>
            <a:ext cx="8323726" cy="376190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000" dirty="0" err="1"/>
              <a:t>Codifica</a:t>
            </a:r>
            <a:r>
              <a:rPr lang="en-US" sz="2000" dirty="0"/>
              <a:t> in forma </a:t>
            </a:r>
            <a:r>
              <a:rPr lang="en-US" sz="2000" dirty="0" err="1"/>
              <a:t>binaria</a:t>
            </a:r>
            <a:r>
              <a:rPr lang="en-US" sz="2000" dirty="0"/>
              <a:t> con </a:t>
            </a:r>
            <a:r>
              <a:rPr lang="en-US" sz="2000" dirty="0" err="1"/>
              <a:t>sequenze</a:t>
            </a:r>
            <a:r>
              <a:rPr lang="en-US" sz="2000" dirty="0"/>
              <a:t> finite di 1 e 0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Unit</a:t>
            </a:r>
            <a:r>
              <a:rPr lang="it-IT" sz="2000" dirty="0"/>
              <a:t>à minima di informazione: bit (</a:t>
            </a:r>
            <a:r>
              <a:rPr lang="it-IT" sz="2000" dirty="0" err="1"/>
              <a:t>binary</a:t>
            </a:r>
            <a:r>
              <a:rPr lang="it-IT" sz="2000" dirty="0"/>
              <a:t> </a:t>
            </a:r>
            <a:r>
              <a:rPr lang="it-IT" sz="2000" dirty="0" err="1"/>
              <a:t>digit</a:t>
            </a:r>
            <a:r>
              <a:rPr lang="it-IT" sz="2000" dirty="0"/>
              <a:t>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it-IT" sz="2000" dirty="0"/>
              <a:t>Byte: 8 bit</a:t>
            </a:r>
          </a:p>
          <a:p>
            <a:pPr lvl="1">
              <a:defRPr/>
            </a:pPr>
            <a:r>
              <a:rPr lang="en-US" sz="1800" dirty="0" err="1"/>
              <a:t>Posso</a:t>
            </a:r>
            <a:r>
              <a:rPr lang="en-US" sz="1800" dirty="0"/>
              <a:t> </a:t>
            </a:r>
            <a:r>
              <a:rPr lang="en-US" sz="1800" dirty="0" err="1"/>
              <a:t>usarlo</a:t>
            </a:r>
            <a:r>
              <a:rPr lang="en-US" sz="1800" dirty="0"/>
              <a:t> per </a:t>
            </a:r>
            <a:r>
              <a:rPr lang="en-US" sz="1800" dirty="0" err="1"/>
              <a:t>rappresentare</a:t>
            </a:r>
            <a:r>
              <a:rPr lang="en-US" sz="1800" dirty="0"/>
              <a:t> 2</a:t>
            </a:r>
            <a:r>
              <a:rPr lang="en-US" sz="1800" baseline="30000" dirty="0"/>
              <a:t>8</a:t>
            </a:r>
            <a:r>
              <a:rPr lang="en-US" sz="1800" dirty="0"/>
              <a:t> </a:t>
            </a:r>
            <a:r>
              <a:rPr lang="en-US" sz="1800" dirty="0" err="1"/>
              <a:t>valori</a:t>
            </a:r>
            <a:r>
              <a:rPr lang="en-US" sz="1800" dirty="0"/>
              <a:t> </a:t>
            </a:r>
            <a:r>
              <a:rPr lang="en-US" sz="1800" dirty="0" err="1"/>
              <a:t>diversi</a:t>
            </a:r>
            <a:r>
              <a:rPr lang="en-US" sz="1800" dirty="0"/>
              <a:t> (00000000, 00000001, 00000010, …, 11111111)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 err="1"/>
              <a:t>Esempi</a:t>
            </a:r>
            <a:endParaRPr lang="en-US" sz="2000" dirty="0"/>
          </a:p>
          <a:p>
            <a:pPr lvl="1">
              <a:defRPr/>
            </a:pPr>
            <a:r>
              <a:rPr lang="en-US" sz="1800" dirty="0" err="1"/>
              <a:t>Numeri</a:t>
            </a:r>
            <a:r>
              <a:rPr lang="en-US" sz="1800" dirty="0"/>
              <a:t> </a:t>
            </a:r>
            <a:r>
              <a:rPr lang="en-US" sz="1800" dirty="0" err="1"/>
              <a:t>naturali</a:t>
            </a:r>
            <a:r>
              <a:rPr lang="en-US" sz="1800" dirty="0"/>
              <a:t>: </a:t>
            </a:r>
            <a:r>
              <a:rPr lang="en-US" sz="1800" dirty="0" err="1"/>
              <a:t>intervallo</a:t>
            </a:r>
            <a:r>
              <a:rPr lang="en-US" sz="1800" dirty="0"/>
              <a:t> [0, 255]. 255 = 2</a:t>
            </a:r>
            <a:r>
              <a:rPr lang="en-US" sz="1800" baseline="30000" dirty="0"/>
              <a:t>8</a:t>
            </a:r>
            <a:r>
              <a:rPr lang="en-US" sz="1800" dirty="0"/>
              <a:t>-1</a:t>
            </a:r>
          </a:p>
          <a:p>
            <a:pPr lvl="1">
              <a:defRPr/>
            </a:pPr>
            <a:r>
              <a:rPr lang="en-US" sz="1800" dirty="0" err="1"/>
              <a:t>Numeri</a:t>
            </a:r>
            <a:r>
              <a:rPr lang="en-US" sz="1800" dirty="0"/>
              <a:t> </a:t>
            </a:r>
            <a:r>
              <a:rPr lang="en-US" sz="1800" dirty="0" err="1"/>
              <a:t>interi</a:t>
            </a:r>
            <a:r>
              <a:rPr lang="en-US" sz="1800" dirty="0"/>
              <a:t>: </a:t>
            </a:r>
            <a:r>
              <a:rPr lang="en-US" sz="1800" dirty="0" err="1"/>
              <a:t>posso</a:t>
            </a:r>
            <a:r>
              <a:rPr lang="en-US" sz="1800" dirty="0"/>
              <a:t> </a:t>
            </a:r>
            <a:r>
              <a:rPr lang="en-US" sz="1800" dirty="0" err="1"/>
              <a:t>usare</a:t>
            </a:r>
            <a:r>
              <a:rPr lang="en-US" sz="1800" dirty="0"/>
              <a:t> un bit per </a:t>
            </a:r>
            <a:r>
              <a:rPr lang="en-US" sz="1800" dirty="0" err="1"/>
              <a:t>il</a:t>
            </a:r>
            <a:r>
              <a:rPr lang="en-US" sz="1800" dirty="0"/>
              <a:t> segno e 7 per </a:t>
            </a:r>
            <a:r>
              <a:rPr lang="en-US" sz="1800" dirty="0" err="1"/>
              <a:t>rappresentare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numero</a:t>
            </a:r>
            <a:r>
              <a:rPr lang="en-US" sz="1800" dirty="0"/>
              <a:t>. </a:t>
            </a:r>
            <a:r>
              <a:rPr lang="en-US" sz="1800" dirty="0" err="1"/>
              <a:t>Intervallo</a:t>
            </a:r>
            <a:r>
              <a:rPr lang="en-US" sz="1800" dirty="0"/>
              <a:t> [-127 (-(2</a:t>
            </a:r>
            <a:r>
              <a:rPr lang="en-US" sz="1800" baseline="30000" dirty="0"/>
              <a:t>(8-1)</a:t>
            </a:r>
            <a:r>
              <a:rPr lang="en-US" sz="1800" dirty="0"/>
              <a:t>-1)), +127 (2</a:t>
            </a:r>
            <a:r>
              <a:rPr lang="en-US" sz="1800" baseline="30000" dirty="0"/>
              <a:t>(8-1)</a:t>
            </a:r>
            <a:r>
              <a:rPr lang="en-US" sz="1800" dirty="0"/>
              <a:t>-1)]</a:t>
            </a:r>
          </a:p>
          <a:p>
            <a:pPr lvl="1">
              <a:defRPr/>
            </a:pPr>
            <a:r>
              <a:rPr lang="en-US" sz="1800" dirty="0" err="1"/>
              <a:t>Caratteri</a:t>
            </a:r>
            <a:r>
              <a:rPr lang="en-US" sz="1800" dirty="0"/>
              <a:t>: </a:t>
            </a:r>
            <a:r>
              <a:rPr lang="en-US" sz="1800" dirty="0" err="1"/>
              <a:t>codifica</a:t>
            </a:r>
            <a:r>
              <a:rPr lang="en-US" sz="1800" dirty="0"/>
              <a:t> ASCII (American Standard Code for Information Interchange) </a:t>
            </a:r>
          </a:p>
          <a:p>
            <a:pPr lvl="2">
              <a:defRPr/>
            </a:pPr>
            <a:r>
              <a:rPr lang="ja-JP" altLang="en-US" sz="1600" dirty="0"/>
              <a:t>“</a:t>
            </a:r>
            <a:r>
              <a:rPr lang="en-US" sz="1600" dirty="0"/>
              <a:t>a</a:t>
            </a:r>
            <a:r>
              <a:rPr lang="ja-JP" altLang="en-US" sz="1600" dirty="0"/>
              <a:t>”</a:t>
            </a:r>
            <a:r>
              <a:rPr lang="en-US" sz="1600" dirty="0"/>
              <a:t>: 01100001</a:t>
            </a:r>
          </a:p>
          <a:p>
            <a:pPr lvl="2">
              <a:defRPr/>
            </a:pPr>
            <a:r>
              <a:rPr lang="ja-JP" altLang="en-US" sz="1600" dirty="0"/>
              <a:t>“</a:t>
            </a:r>
            <a:r>
              <a:rPr lang="en-US" sz="1600" dirty="0"/>
              <a:t>0</a:t>
            </a:r>
            <a:r>
              <a:rPr lang="ja-JP" altLang="en-US" sz="1600" dirty="0"/>
              <a:t>”</a:t>
            </a:r>
            <a:r>
              <a:rPr lang="en-US" sz="1600" dirty="0"/>
              <a:t>: 00110000</a:t>
            </a:r>
          </a:p>
          <a:p>
            <a:endParaRPr lang="en-US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75825" y="123478"/>
            <a:ext cx="8599199" cy="43991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it-IT" sz="2400">
                <a:cs typeface="+mj-cs"/>
              </a:rPr>
              <a:t>Rappresentazione dell</a:t>
            </a:r>
            <a:r>
              <a:rPr lang="ja-JP" altLang="en-US" sz="2400">
                <a:cs typeface="+mj-cs"/>
              </a:rPr>
              <a:t>’</a:t>
            </a:r>
            <a:r>
              <a:rPr lang="en-US" sz="2400">
                <a:cs typeface="+mj-cs"/>
              </a:rPr>
              <a:t>informazione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8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5825" y="-20538"/>
            <a:ext cx="8599199" cy="43991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1800" dirty="0" err="1"/>
              <a:t>Esempio</a:t>
            </a:r>
            <a:r>
              <a:rPr lang="en-US" sz="1800" dirty="0"/>
              <a:t> di un </a:t>
            </a:r>
            <a:r>
              <a:rPr lang="en-US" sz="1800" dirty="0" err="1"/>
              <a:t>programma</a:t>
            </a:r>
            <a:r>
              <a:rPr lang="en-US" sz="1800" dirty="0"/>
              <a:t> </a:t>
            </a:r>
            <a:r>
              <a:rPr lang="en-US" sz="1800" dirty="0" err="1"/>
              <a:t>scritto</a:t>
            </a:r>
            <a:r>
              <a:rPr lang="en-US" sz="1800" dirty="0"/>
              <a:t> </a:t>
            </a:r>
            <a:r>
              <a:rPr lang="en-US" sz="1800" dirty="0" err="1"/>
              <a:t>nel</a:t>
            </a:r>
            <a:r>
              <a:rPr lang="en-US" sz="1800" dirty="0"/>
              <a:t> </a:t>
            </a:r>
            <a:r>
              <a:rPr lang="en-US" sz="1800" dirty="0" err="1"/>
              <a:t>linguaggio</a:t>
            </a:r>
            <a:r>
              <a:rPr lang="en-US" sz="1800" dirty="0"/>
              <a:t> del </a:t>
            </a:r>
            <a:r>
              <a:rPr lang="en-US" sz="1800" dirty="0" err="1"/>
              <a:t>calcolatore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 err="1"/>
              <a:t>versione</a:t>
            </a:r>
            <a:r>
              <a:rPr lang="en-US" sz="1800" dirty="0"/>
              <a:t> </a:t>
            </a:r>
            <a:r>
              <a:rPr lang="en-US" sz="1800" dirty="0" err="1"/>
              <a:t>semplificata</a:t>
            </a:r>
            <a:r>
              <a:rPr lang="en-US" sz="1800" dirty="0"/>
              <a:t>)</a:t>
            </a:r>
            <a:endParaRPr lang="en-US" sz="1800" dirty="0">
              <a:cs typeface="+mj-cs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644651" y="1343025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0100000000001000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644651" y="1650207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0100000000001001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644651" y="1945294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0000000000001000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1644651" y="2241572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0001000000001001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644654" y="2524561"/>
            <a:ext cx="18185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0110000000000000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644651" y="2820839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0010000000001010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644651" y="3097292"/>
            <a:ext cx="1826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0101000000001010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644654" y="3385324"/>
            <a:ext cx="18185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>
                <a:latin typeface="+mn-ea"/>
                <a:ea typeface="+mn-ea"/>
                <a:cs typeface="+mn-cs"/>
              </a:rPr>
              <a:t>1101000000000000</a:t>
            </a: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584325" y="1314450"/>
            <a:ext cx="2057400" cy="3257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1584325" y="165735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1584325" y="1949054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1584325" y="2240756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584325" y="253365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1584325" y="2825354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1584325" y="3117056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1584325" y="340995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584325" y="3701653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1584325" y="3993356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1584325" y="428625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ea"/>
              <a:ea typeface="+mn-ea"/>
              <a:cs typeface="+mn-cs"/>
            </a:endParaRPr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914402" y="1343025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0000</a:t>
            </a:r>
          </a:p>
        </p:txBody>
      </p:sp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914402" y="1638300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0001</a:t>
            </a:r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914402" y="1933575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0010</a:t>
            </a:r>
          </a:p>
        </p:txBody>
      </p:sp>
      <p:sp>
        <p:nvSpPr>
          <p:cNvPr id="13337" name="Text Box 25"/>
          <p:cNvSpPr txBox="1">
            <a:spLocks noChangeArrowheads="1"/>
          </p:cNvSpPr>
          <p:nvPr/>
        </p:nvSpPr>
        <p:spPr bwMode="auto">
          <a:xfrm>
            <a:off x="914401" y="2228850"/>
            <a:ext cx="5874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0011</a:t>
            </a:r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914402" y="2524125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0100</a:t>
            </a:r>
          </a:p>
        </p:txBody>
      </p:sp>
      <p:sp>
        <p:nvSpPr>
          <p:cNvPr id="13339" name="Text Box 27"/>
          <p:cNvSpPr txBox="1">
            <a:spLocks noChangeArrowheads="1"/>
          </p:cNvSpPr>
          <p:nvPr/>
        </p:nvSpPr>
        <p:spPr bwMode="auto">
          <a:xfrm>
            <a:off x="914402" y="2819400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0101</a:t>
            </a:r>
          </a:p>
        </p:txBody>
      </p:sp>
      <p:sp>
        <p:nvSpPr>
          <p:cNvPr id="13340" name="Text Box 28"/>
          <p:cNvSpPr txBox="1">
            <a:spLocks noChangeArrowheads="1"/>
          </p:cNvSpPr>
          <p:nvPr/>
        </p:nvSpPr>
        <p:spPr bwMode="auto">
          <a:xfrm>
            <a:off x="914401" y="3114675"/>
            <a:ext cx="5874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0110</a:t>
            </a:r>
          </a:p>
        </p:txBody>
      </p:sp>
      <p:sp>
        <p:nvSpPr>
          <p:cNvPr id="13341" name="Text Box 29"/>
          <p:cNvSpPr txBox="1">
            <a:spLocks noChangeArrowheads="1"/>
          </p:cNvSpPr>
          <p:nvPr/>
        </p:nvSpPr>
        <p:spPr bwMode="auto">
          <a:xfrm>
            <a:off x="914401" y="3409950"/>
            <a:ext cx="5798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0111</a:t>
            </a:r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>
            <a:off x="914402" y="3705225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1000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>
            <a:off x="914402" y="4000500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1001</a:t>
            </a:r>
          </a:p>
        </p:txBody>
      </p:sp>
      <p:sp>
        <p:nvSpPr>
          <p:cNvPr id="13344" name="Text Box 32"/>
          <p:cNvSpPr txBox="1">
            <a:spLocks noChangeArrowheads="1"/>
          </p:cNvSpPr>
          <p:nvPr/>
        </p:nvSpPr>
        <p:spPr bwMode="auto">
          <a:xfrm>
            <a:off x="914402" y="4296966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1010</a:t>
            </a:r>
          </a:p>
        </p:txBody>
      </p:sp>
      <p:sp>
        <p:nvSpPr>
          <p:cNvPr id="44" name="Text Box 34"/>
          <p:cNvSpPr txBox="1">
            <a:spLocks noChangeArrowheads="1"/>
          </p:cNvSpPr>
          <p:nvPr/>
        </p:nvSpPr>
        <p:spPr bwMode="auto">
          <a:xfrm>
            <a:off x="3794126" y="1285875"/>
            <a:ext cx="4190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err="1">
                <a:latin typeface="+mn-ea"/>
                <a:ea typeface="+mn-ea"/>
                <a:cs typeface="+mn-cs"/>
              </a:rPr>
              <a:t>Acquisisci</a:t>
            </a:r>
            <a:r>
              <a:rPr lang="en-US" sz="1600" dirty="0">
                <a:latin typeface="+mn-ea"/>
                <a:ea typeface="+mn-ea"/>
                <a:cs typeface="+mn-cs"/>
              </a:rPr>
              <a:t> </a:t>
            </a:r>
            <a:r>
              <a:rPr lang="en-US" sz="1600" dirty="0" err="1">
                <a:latin typeface="+mn-ea"/>
                <a:ea typeface="+mn-ea"/>
                <a:cs typeface="+mn-cs"/>
              </a:rPr>
              <a:t>il</a:t>
            </a:r>
            <a:r>
              <a:rPr lang="en-US" sz="1600" dirty="0">
                <a:latin typeface="+mn-ea"/>
                <a:ea typeface="+mn-ea"/>
                <a:cs typeface="+mn-cs"/>
              </a:rPr>
              <a:t> primo </a:t>
            </a:r>
            <a:r>
              <a:rPr lang="en-US" sz="1600" dirty="0" err="1">
                <a:latin typeface="+mn-ea"/>
                <a:ea typeface="+mn-ea"/>
                <a:cs typeface="+mn-cs"/>
              </a:rPr>
              <a:t>numero</a:t>
            </a:r>
            <a:r>
              <a:rPr lang="en-US" sz="1600" dirty="0">
                <a:latin typeface="+mn-ea"/>
                <a:ea typeface="+mn-ea"/>
                <a:cs typeface="+mn-cs"/>
              </a:rPr>
              <a:t> e </a:t>
            </a:r>
            <a:r>
              <a:rPr lang="en-US" sz="1600" dirty="0" err="1">
                <a:latin typeface="+mn-ea"/>
                <a:ea typeface="+mn-ea"/>
                <a:cs typeface="+mn-cs"/>
              </a:rPr>
              <a:t>conservalo</a:t>
            </a:r>
            <a:r>
              <a:rPr lang="en-US" sz="1600" dirty="0">
                <a:latin typeface="+mn-ea"/>
                <a:ea typeface="+mn-ea"/>
                <a:cs typeface="+mn-cs"/>
              </a:rPr>
              <a:t> in 1000</a:t>
            </a:r>
          </a:p>
        </p:txBody>
      </p:sp>
      <p:sp>
        <p:nvSpPr>
          <p:cNvPr id="45" name="Text Box 35"/>
          <p:cNvSpPr txBox="1">
            <a:spLocks noChangeArrowheads="1"/>
          </p:cNvSpPr>
          <p:nvPr/>
        </p:nvSpPr>
        <p:spPr bwMode="auto">
          <a:xfrm>
            <a:off x="3794127" y="1588296"/>
            <a:ext cx="43729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Acquisisci il secondo numero e conservalo in 1001</a:t>
            </a: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3794125" y="1890714"/>
            <a:ext cx="35637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err="1">
                <a:latin typeface="+mn-ea"/>
                <a:ea typeface="+mn-ea"/>
                <a:cs typeface="+mn-cs"/>
              </a:rPr>
              <a:t>Carica</a:t>
            </a:r>
            <a:r>
              <a:rPr lang="en-US" sz="1600" dirty="0">
                <a:latin typeface="+mn-ea"/>
                <a:ea typeface="+mn-ea"/>
                <a:cs typeface="+mn-cs"/>
              </a:rPr>
              <a:t> in A </a:t>
            </a:r>
            <a:r>
              <a:rPr lang="en-US" sz="1600" dirty="0" err="1">
                <a:latin typeface="+mn-ea"/>
                <a:ea typeface="+mn-ea"/>
                <a:cs typeface="+mn-cs"/>
              </a:rPr>
              <a:t>il</a:t>
            </a:r>
            <a:r>
              <a:rPr lang="en-US" sz="1600" dirty="0">
                <a:latin typeface="+mn-ea"/>
                <a:ea typeface="+mn-ea"/>
                <a:cs typeface="+mn-cs"/>
              </a:rPr>
              <a:t> </a:t>
            </a:r>
            <a:r>
              <a:rPr lang="en-US" sz="1600" dirty="0" err="1">
                <a:latin typeface="+mn-ea"/>
                <a:ea typeface="+mn-ea"/>
                <a:cs typeface="+mn-cs"/>
              </a:rPr>
              <a:t>numero</a:t>
            </a:r>
            <a:r>
              <a:rPr lang="en-US" sz="1600" dirty="0">
                <a:latin typeface="+mn-ea"/>
                <a:ea typeface="+mn-ea"/>
                <a:cs typeface="+mn-cs"/>
              </a:rPr>
              <a:t> </a:t>
            </a:r>
            <a:r>
              <a:rPr lang="en-US" sz="1600" dirty="0" err="1">
                <a:latin typeface="+mn-ea"/>
                <a:ea typeface="+mn-ea"/>
                <a:cs typeface="+mn-cs"/>
              </a:rPr>
              <a:t>conservato</a:t>
            </a:r>
            <a:r>
              <a:rPr lang="en-US" sz="1600" dirty="0">
                <a:latin typeface="+mn-ea"/>
                <a:ea typeface="+mn-ea"/>
                <a:cs typeface="+mn-cs"/>
              </a:rPr>
              <a:t> in 1000</a:t>
            </a:r>
          </a:p>
        </p:txBody>
      </p:sp>
      <p:sp>
        <p:nvSpPr>
          <p:cNvPr id="47" name="Text Box 37"/>
          <p:cNvSpPr txBox="1">
            <a:spLocks noChangeArrowheads="1"/>
          </p:cNvSpPr>
          <p:nvPr/>
        </p:nvSpPr>
        <p:spPr bwMode="auto">
          <a:xfrm>
            <a:off x="3794129" y="2194323"/>
            <a:ext cx="3575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Carica in B il numero conservato in 1001</a:t>
            </a:r>
          </a:p>
        </p:txBody>
      </p:sp>
      <p:sp>
        <p:nvSpPr>
          <p:cNvPr id="48" name="Text Box 38"/>
          <p:cNvSpPr txBox="1">
            <a:spLocks noChangeArrowheads="1"/>
          </p:cNvSpPr>
          <p:nvPr/>
        </p:nvSpPr>
        <p:spPr bwMode="auto">
          <a:xfrm>
            <a:off x="3794128" y="2496741"/>
            <a:ext cx="16850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Effettua la somma</a:t>
            </a:r>
          </a:p>
        </p:txBody>
      </p: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3794128" y="2800350"/>
            <a:ext cx="37497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Conserva in 1010 il valore che si trova in A</a:t>
            </a:r>
          </a:p>
        </p:txBody>
      </p:sp>
      <p:sp>
        <p:nvSpPr>
          <p:cNvPr id="50" name="Text Box 40"/>
          <p:cNvSpPr txBox="1">
            <a:spLocks noChangeArrowheads="1"/>
          </p:cNvSpPr>
          <p:nvPr/>
        </p:nvSpPr>
        <p:spPr bwMode="auto">
          <a:xfrm>
            <a:off x="3794126" y="3102771"/>
            <a:ext cx="24984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Stampa il contenuto di 1010</a:t>
            </a:r>
          </a:p>
        </p:txBody>
      </p:sp>
      <p:sp>
        <p:nvSpPr>
          <p:cNvPr id="51" name="Text Box 41"/>
          <p:cNvSpPr txBox="1">
            <a:spLocks noChangeArrowheads="1"/>
          </p:cNvSpPr>
          <p:nvPr/>
        </p:nvSpPr>
        <p:spPr bwMode="auto">
          <a:xfrm>
            <a:off x="3794127" y="3405189"/>
            <a:ext cx="19762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Termina l</a:t>
            </a:r>
            <a:r>
              <a:rPr lang="ja-JP" altLang="en-US" sz="1600">
                <a:latin typeface="+mn-ea"/>
                <a:ea typeface="+mn-ea"/>
                <a:cs typeface="+mn-cs"/>
              </a:rPr>
              <a:t>’</a:t>
            </a:r>
            <a:r>
              <a:rPr lang="en-US" sz="1600">
                <a:latin typeface="+mn-ea"/>
                <a:ea typeface="+mn-ea"/>
                <a:cs typeface="+mn-cs"/>
              </a:rPr>
              <a:t>esecuzione</a:t>
            </a:r>
          </a:p>
        </p:txBody>
      </p:sp>
      <p:sp>
        <p:nvSpPr>
          <p:cNvPr id="52" name="Text Box 42"/>
          <p:cNvSpPr txBox="1">
            <a:spLocks noChangeArrowheads="1"/>
          </p:cNvSpPr>
          <p:nvPr/>
        </p:nvSpPr>
        <p:spPr bwMode="auto">
          <a:xfrm>
            <a:off x="3794125" y="3708798"/>
            <a:ext cx="33284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X</a:t>
            </a:r>
          </a:p>
        </p:txBody>
      </p:sp>
      <p:sp>
        <p:nvSpPr>
          <p:cNvPr id="53" name="Text Box 43"/>
          <p:cNvSpPr txBox="1">
            <a:spLocks noChangeArrowheads="1"/>
          </p:cNvSpPr>
          <p:nvPr/>
        </p:nvSpPr>
        <p:spPr bwMode="auto">
          <a:xfrm>
            <a:off x="3794127" y="4011216"/>
            <a:ext cx="33855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Y</a:t>
            </a:r>
          </a:p>
        </p:txBody>
      </p:sp>
      <p:sp>
        <p:nvSpPr>
          <p:cNvPr id="54" name="Text Box 44"/>
          <p:cNvSpPr txBox="1">
            <a:spLocks noChangeArrowheads="1"/>
          </p:cNvSpPr>
          <p:nvPr/>
        </p:nvSpPr>
        <p:spPr bwMode="auto">
          <a:xfrm>
            <a:off x="3794128" y="4314825"/>
            <a:ext cx="3100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>
                <a:latin typeface="+mn-ea"/>
                <a:ea typeface="+mn-ea"/>
                <a:cs typeface="+mn-cs"/>
              </a:rPr>
              <a:t>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Il </a:t>
            </a:r>
            <a:r>
              <a:rPr lang="en-US" dirty="0" err="1" smtClean="0">
                <a:cs typeface="+mn-cs"/>
              </a:rPr>
              <a:t>linguaggio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macchina</a:t>
            </a:r>
            <a:r>
              <a:rPr lang="en-US" dirty="0" smtClean="0">
                <a:cs typeface="+mn-cs"/>
              </a:rPr>
              <a:t> </a:t>
            </a:r>
            <a:r>
              <a:rPr lang="it-IT" dirty="0" smtClean="0">
                <a:cs typeface="+mn-cs"/>
              </a:rPr>
              <a:t>è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poco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espressivo</a:t>
            </a:r>
            <a:endParaRPr lang="en-US" dirty="0" smtClean="0"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/>
              <a:t>Un </a:t>
            </a:r>
            <a:r>
              <a:rPr lang="en-US" dirty="0" err="1" smtClean="0"/>
              <a:t>compito</a:t>
            </a:r>
            <a:r>
              <a:rPr lang="en-US" dirty="0" smtClean="0"/>
              <a:t> </a:t>
            </a:r>
            <a:r>
              <a:rPr lang="en-US" dirty="0" err="1" smtClean="0"/>
              <a:t>semplice</a:t>
            </a:r>
            <a:r>
              <a:rPr lang="en-US" dirty="0" smtClean="0"/>
              <a:t>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decomposto</a:t>
            </a:r>
            <a:r>
              <a:rPr lang="en-US" dirty="0" smtClean="0"/>
              <a:t> in pi</a:t>
            </a:r>
            <a:r>
              <a:rPr lang="it-IT" dirty="0" err="1" smtClean="0"/>
              <a:t>ù</a:t>
            </a:r>
            <a:r>
              <a:rPr lang="en-US" dirty="0" smtClean="0"/>
              <a:t> </a:t>
            </a:r>
            <a:r>
              <a:rPr lang="en-US" dirty="0" err="1" smtClean="0"/>
              <a:t>istruzioni</a:t>
            </a:r>
            <a:r>
              <a:rPr lang="en-US" dirty="0" smtClean="0"/>
              <a:t> </a:t>
            </a:r>
            <a:r>
              <a:rPr lang="en-US" dirty="0" err="1" smtClean="0"/>
              <a:t>macchina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 </a:t>
            </a:r>
            <a:r>
              <a:rPr lang="en-US" dirty="0" err="1" smtClean="0">
                <a:cs typeface="+mn-cs"/>
              </a:rPr>
              <a:t>linguaggi</a:t>
            </a:r>
            <a:r>
              <a:rPr lang="en-US" dirty="0" smtClean="0">
                <a:cs typeface="+mn-cs"/>
              </a:rPr>
              <a:t> di </a:t>
            </a:r>
            <a:r>
              <a:rPr lang="en-US" dirty="0" err="1" smtClean="0">
                <a:cs typeface="+mn-cs"/>
              </a:rPr>
              <a:t>programmazione</a:t>
            </a:r>
            <a:r>
              <a:rPr lang="en-US" dirty="0" smtClean="0">
                <a:cs typeface="+mn-cs"/>
              </a:rPr>
              <a:t> di </a:t>
            </a:r>
            <a:r>
              <a:rPr lang="ja-JP" altLang="en-US" dirty="0" smtClean="0">
                <a:latin typeface="Arial"/>
                <a:cs typeface="+mn-cs"/>
              </a:rPr>
              <a:t>“</a:t>
            </a:r>
            <a:r>
              <a:rPr lang="en-US" dirty="0" smtClean="0">
                <a:cs typeface="+mn-cs"/>
              </a:rPr>
              <a:t>alto </a:t>
            </a:r>
            <a:r>
              <a:rPr lang="en-US" dirty="0" err="1" smtClean="0">
                <a:cs typeface="+mn-cs"/>
              </a:rPr>
              <a:t>livello</a:t>
            </a:r>
            <a:r>
              <a:rPr lang="ja-JP" altLang="en-US" dirty="0" smtClean="0">
                <a:latin typeface="Arial"/>
                <a:cs typeface="+mn-cs"/>
              </a:rPr>
              <a:t>”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offrono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una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maggiore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espressivit</a:t>
            </a:r>
            <a:r>
              <a:rPr lang="it-IT" dirty="0" smtClean="0">
                <a:cs typeface="+mn-cs"/>
              </a:rPr>
              <a:t>à</a:t>
            </a:r>
            <a:r>
              <a:rPr lang="en-US" dirty="0" smtClean="0">
                <a:cs typeface="+mn-cs"/>
              </a:rPr>
              <a:t> e </a:t>
            </a:r>
            <a:r>
              <a:rPr lang="en-US" dirty="0" err="1" smtClean="0">
                <a:cs typeface="+mn-cs"/>
              </a:rPr>
              <a:t>semplicit</a:t>
            </a:r>
            <a:r>
              <a:rPr lang="it-IT" dirty="0" smtClean="0">
                <a:cs typeface="+mn-cs"/>
              </a:rPr>
              <a:t>à</a:t>
            </a:r>
          </a:p>
          <a:p>
            <a:pPr lvl="1" eaLnBrk="1" hangingPunct="1">
              <a:defRPr/>
            </a:pPr>
            <a:r>
              <a:rPr lang="en-US" dirty="0" smtClean="0"/>
              <a:t>Python, C, Java, C++, MATLAB…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400" dirty="0" err="1">
                <a:cs typeface="+mj-cs"/>
              </a:rPr>
              <a:t>L</a:t>
            </a:r>
            <a:r>
              <a:rPr lang="en-US" sz="2400" dirty="0" err="1">
                <a:cs typeface="+mj-cs"/>
              </a:rPr>
              <a:t>inguaggio</a:t>
            </a:r>
            <a:r>
              <a:rPr lang="en-US" sz="2400" dirty="0">
                <a:cs typeface="+mj-cs"/>
              </a:rPr>
              <a:t> </a:t>
            </a:r>
            <a:r>
              <a:rPr lang="en-US" sz="2400" dirty="0" err="1">
                <a:cs typeface="+mj-cs"/>
              </a:rPr>
              <a:t>macchina</a:t>
            </a:r>
            <a:r>
              <a:rPr lang="en-US" sz="2400" dirty="0">
                <a:cs typeface="+mj-cs"/>
              </a:rPr>
              <a:t> vs </a:t>
            </a:r>
            <a:r>
              <a:rPr lang="en-US" sz="2400" dirty="0" err="1">
                <a:cs typeface="+mj-cs"/>
              </a:rPr>
              <a:t>altri</a:t>
            </a:r>
            <a:r>
              <a:rPr lang="en-US" sz="2400" dirty="0">
                <a:cs typeface="+mj-cs"/>
              </a:rPr>
              <a:t> </a:t>
            </a:r>
            <a:r>
              <a:rPr lang="en-US" sz="2400" dirty="0" err="1">
                <a:cs typeface="+mj-cs"/>
              </a:rPr>
              <a:t>linguaggi</a:t>
            </a:r>
            <a:r>
              <a:rPr lang="en-US" sz="2400" dirty="0">
                <a:cs typeface="+mj-cs"/>
              </a:rPr>
              <a:t> di </a:t>
            </a:r>
            <a:r>
              <a:rPr lang="en-US" sz="2400" dirty="0" err="1">
                <a:cs typeface="+mj-cs"/>
              </a:rPr>
              <a:t>programmazione</a:t>
            </a:r>
            <a:endParaRPr lang="en-US" sz="2400" dirty="0"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75825" y="123478"/>
            <a:ext cx="8599199" cy="43991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1600" dirty="0" smtClean="0">
                <a:cs typeface="+mj-cs"/>
              </a:rPr>
              <a:t>Come fa la nostra </a:t>
            </a:r>
            <a:r>
              <a:rPr lang="en-US" sz="1600" dirty="0" err="1" smtClean="0">
                <a:cs typeface="+mj-cs"/>
              </a:rPr>
              <a:t>macchina</a:t>
            </a:r>
            <a:r>
              <a:rPr lang="en-US" sz="1600" dirty="0" smtClean="0">
                <a:cs typeface="+mj-cs"/>
              </a:rPr>
              <a:t> ad </a:t>
            </a:r>
            <a:r>
              <a:rPr lang="en-US" sz="1600" dirty="0" err="1" smtClean="0">
                <a:cs typeface="+mj-cs"/>
              </a:rPr>
              <a:t>eseguire</a:t>
            </a:r>
            <a:r>
              <a:rPr lang="en-US" sz="1600" dirty="0" smtClean="0">
                <a:cs typeface="+mj-cs"/>
              </a:rPr>
              <a:t> </a:t>
            </a:r>
            <a:r>
              <a:rPr lang="en-US" sz="1600" dirty="0" err="1" smtClean="0">
                <a:cs typeface="+mj-cs"/>
              </a:rPr>
              <a:t>programmi</a:t>
            </a:r>
            <a:r>
              <a:rPr lang="en-US" sz="1600" dirty="0" smtClean="0">
                <a:cs typeface="+mj-cs"/>
              </a:rPr>
              <a:t> in </a:t>
            </a:r>
            <a:r>
              <a:rPr lang="en-US" sz="1600" dirty="0" err="1" smtClean="0">
                <a:cs typeface="+mj-cs"/>
              </a:rPr>
              <a:t>linguaggio</a:t>
            </a:r>
            <a:r>
              <a:rPr lang="en-US" sz="1600" dirty="0" smtClean="0">
                <a:cs typeface="+mj-cs"/>
              </a:rPr>
              <a:t> di alto </a:t>
            </a:r>
            <a:r>
              <a:rPr lang="en-US" sz="1600" dirty="0" err="1" smtClean="0">
                <a:cs typeface="+mj-cs"/>
              </a:rPr>
              <a:t>livello</a:t>
            </a:r>
            <a:r>
              <a:rPr lang="en-US" sz="1600" dirty="0" smtClean="0">
                <a:cs typeface="+mj-cs"/>
              </a:rPr>
              <a:t>?</a:t>
            </a:r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1844675" y="1656185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967293" y="1764535"/>
            <a:ext cx="1162886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err="1">
                <a:latin typeface="+mn-lt"/>
                <a:cs typeface="+mn-cs"/>
              </a:rPr>
              <a:t>Programma</a:t>
            </a:r>
            <a:r>
              <a:rPr lang="en-US" sz="1600" dirty="0">
                <a:latin typeface="+mn-lt"/>
                <a:cs typeface="+mn-cs"/>
              </a:rPr>
              <a:t> </a:t>
            </a:r>
            <a:br>
              <a:rPr lang="en-US" sz="1600" dirty="0">
                <a:latin typeface="+mn-lt"/>
                <a:cs typeface="+mn-cs"/>
              </a:rPr>
            </a:br>
            <a:r>
              <a:rPr lang="en-US" sz="1600" dirty="0">
                <a:latin typeface="+mn-lt"/>
                <a:cs typeface="+mn-cs"/>
              </a:rPr>
              <a:t>in C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60421" name="Picture 8" descr="j02929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223989"/>
            <a:ext cx="1843088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5589590" y="1433539"/>
            <a:ext cx="842661" cy="52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2800" b="1">
                <a:latin typeface="Arial" charset="0"/>
                <a:cs typeface="+mn-cs"/>
              </a:rPr>
              <a:t>???</a:t>
            </a:r>
          </a:p>
        </p:txBody>
      </p:sp>
      <p:sp>
        <p:nvSpPr>
          <p:cNvPr id="49162" name="AutoShape 10"/>
          <p:cNvSpPr>
            <a:spLocks noChangeArrowheads="1"/>
          </p:cNvSpPr>
          <p:nvPr/>
        </p:nvSpPr>
        <p:spPr bwMode="auto">
          <a:xfrm>
            <a:off x="3213104" y="1872882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64" name="AutoShape 12"/>
          <p:cNvSpPr>
            <a:spLocks noChangeArrowheads="1"/>
          </p:cNvSpPr>
          <p:nvPr/>
        </p:nvSpPr>
        <p:spPr bwMode="auto">
          <a:xfrm>
            <a:off x="479421" y="3147628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559192" y="3255830"/>
            <a:ext cx="1162886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err="1">
                <a:latin typeface="+mn-lt"/>
                <a:cs typeface="+mn-cs"/>
              </a:rPr>
              <a:t>Programma</a:t>
            </a:r>
            <a:r>
              <a:rPr lang="en-US" sz="1600" dirty="0">
                <a:latin typeface="+mn-lt"/>
                <a:cs typeface="+mn-cs"/>
              </a:rPr>
              <a:t/>
            </a:r>
            <a:br>
              <a:rPr lang="en-US" sz="1600" dirty="0">
                <a:latin typeface="+mn-lt"/>
                <a:cs typeface="+mn-cs"/>
              </a:rPr>
            </a:br>
            <a:r>
              <a:rPr lang="en-US" sz="1600" dirty="0">
                <a:latin typeface="+mn-lt"/>
                <a:cs typeface="+mn-cs"/>
              </a:rPr>
              <a:t>in C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60427" name="Picture 14" descr="j02929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73" y="2823778"/>
            <a:ext cx="1843087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8" name="AutoShape 16"/>
          <p:cNvSpPr>
            <a:spLocks noChangeArrowheads="1"/>
          </p:cNvSpPr>
          <p:nvPr/>
        </p:nvSpPr>
        <p:spPr bwMode="auto">
          <a:xfrm>
            <a:off x="1847850" y="3364322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2495546" y="3161916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2483768" y="3309832"/>
            <a:ext cx="1216988" cy="33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err="1">
                <a:latin typeface="+mn-lt"/>
                <a:cs typeface="+mn-cs"/>
              </a:rPr>
              <a:t>Compilatore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49171" name="AutoShape 19"/>
          <p:cNvSpPr>
            <a:spLocks noChangeArrowheads="1"/>
          </p:cNvSpPr>
          <p:nvPr/>
        </p:nvSpPr>
        <p:spPr bwMode="auto">
          <a:xfrm>
            <a:off x="3863975" y="3377422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172" name="AutoShape 20"/>
          <p:cNvSpPr>
            <a:spLocks noChangeArrowheads="1"/>
          </p:cNvSpPr>
          <p:nvPr/>
        </p:nvSpPr>
        <p:spPr bwMode="auto">
          <a:xfrm>
            <a:off x="4513261" y="3147628"/>
            <a:ext cx="15113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4644009" y="3093808"/>
            <a:ext cx="1368152" cy="73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34" tIns="45717" rIns="91434" bIns="45717"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  <a:cs typeface="+mn-cs"/>
              </a:rPr>
              <a:t>Programma</a:t>
            </a:r>
            <a:r>
              <a:rPr lang="en-US" sz="1400" dirty="0">
                <a:latin typeface="+mn-lt"/>
                <a:cs typeface="+mn-cs"/>
              </a:rPr>
              <a:t> in</a:t>
            </a:r>
            <a:br>
              <a:rPr lang="en-US" sz="1400" dirty="0">
                <a:latin typeface="+mn-lt"/>
                <a:cs typeface="+mn-cs"/>
              </a:rPr>
            </a:br>
            <a:r>
              <a:rPr lang="en-US" sz="1400" dirty="0" err="1">
                <a:latin typeface="+mn-lt"/>
                <a:cs typeface="+mn-cs"/>
              </a:rPr>
              <a:t>linguaggio</a:t>
            </a:r>
            <a:r>
              <a:rPr lang="en-US" sz="1400" dirty="0">
                <a:latin typeface="+mn-lt"/>
                <a:cs typeface="+mn-cs"/>
              </a:rPr>
              <a:t/>
            </a:r>
            <a:br>
              <a:rPr lang="en-US" sz="1400" dirty="0">
                <a:latin typeface="+mn-lt"/>
                <a:cs typeface="+mn-cs"/>
              </a:rPr>
            </a:br>
            <a:r>
              <a:rPr lang="en-US" sz="1400" dirty="0" err="1">
                <a:latin typeface="+mn-lt"/>
                <a:cs typeface="+mn-cs"/>
              </a:rPr>
              <a:t>macchina</a:t>
            </a:r>
            <a:endParaRPr lang="en-US" sz="1400" dirty="0">
              <a:latin typeface="+mn-lt"/>
              <a:cs typeface="+mn-cs"/>
            </a:endParaRPr>
          </a:p>
        </p:txBody>
      </p:sp>
      <p:sp>
        <p:nvSpPr>
          <p:cNvPr id="49174" name="Arc 22"/>
          <p:cNvSpPr>
            <a:spLocks/>
          </p:cNvSpPr>
          <p:nvPr/>
        </p:nvSpPr>
        <p:spPr bwMode="auto">
          <a:xfrm rot="2443792" flipV="1">
            <a:off x="7565412" y="3146441"/>
            <a:ext cx="503237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75" name="Oval 23"/>
          <p:cNvSpPr>
            <a:spLocks noChangeArrowheads="1"/>
          </p:cNvSpPr>
          <p:nvPr/>
        </p:nvSpPr>
        <p:spPr bwMode="auto">
          <a:xfrm>
            <a:off x="7523882" y="3092863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7883922" y="3092863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77" name="AutoShape 25"/>
          <p:cNvSpPr>
            <a:spLocks noChangeArrowheads="1"/>
          </p:cNvSpPr>
          <p:nvPr/>
        </p:nvSpPr>
        <p:spPr bwMode="auto">
          <a:xfrm>
            <a:off x="6024561" y="3364322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500563" y="1527637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79" name="Oval 27"/>
          <p:cNvSpPr>
            <a:spLocks noChangeArrowheads="1"/>
          </p:cNvSpPr>
          <p:nvPr/>
        </p:nvSpPr>
        <p:spPr bwMode="auto">
          <a:xfrm>
            <a:off x="4859338" y="1527637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9180" name="Line 28"/>
          <p:cNvSpPr>
            <a:spLocks noChangeShapeType="1"/>
          </p:cNvSpPr>
          <p:nvPr/>
        </p:nvSpPr>
        <p:spPr bwMode="auto">
          <a:xfrm>
            <a:off x="4572002" y="179671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85800" y="771550"/>
            <a:ext cx="7772400" cy="83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-72" charset="2"/>
              <a:buBlip>
                <a:blip r:embed="rId4"/>
              </a:buBlip>
              <a:defRPr sz="2400">
                <a:solidFill>
                  <a:schemeClr val="tx2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5"/>
              </a:buBlip>
              <a:defRPr sz="2200">
                <a:solidFill>
                  <a:schemeClr val="tx2"/>
                </a:solidFill>
                <a:latin typeface="+mn-lt"/>
                <a:ea typeface="ＭＳ Ｐゴシック" pitchFamily="-7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6"/>
              </a:buBlip>
              <a:defRPr sz="2000">
                <a:solidFill>
                  <a:schemeClr val="tx2"/>
                </a:solidFill>
                <a:latin typeface="+mn-lt"/>
                <a:ea typeface="ＭＳ Ｐゴシック" pitchFamily="-7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2"/>
                </a:solidFill>
                <a:latin typeface="+mn-lt"/>
                <a:ea typeface="ＭＳ Ｐゴシック" pitchFamily="-7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-7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1800" kern="0" dirty="0">
                <a:cs typeface="+mn-cs"/>
              </a:rPr>
              <a:t>Un </a:t>
            </a:r>
            <a:r>
              <a:rPr lang="en-US" sz="1800" kern="0" dirty="0" err="1">
                <a:cs typeface="+mn-cs"/>
              </a:rPr>
              <a:t>programma</a:t>
            </a:r>
            <a:r>
              <a:rPr lang="en-US" sz="1800" kern="0" dirty="0">
                <a:cs typeface="+mn-cs"/>
              </a:rPr>
              <a:t> </a:t>
            </a:r>
            <a:r>
              <a:rPr lang="en-US" sz="1800" kern="0" dirty="0" err="1">
                <a:cs typeface="+mn-cs"/>
              </a:rPr>
              <a:t>scritto</a:t>
            </a:r>
            <a:r>
              <a:rPr lang="en-US" sz="1800" kern="0" dirty="0">
                <a:cs typeface="+mn-cs"/>
              </a:rPr>
              <a:t> in un </a:t>
            </a:r>
            <a:r>
              <a:rPr lang="en-US" sz="1800" kern="0" dirty="0" err="1">
                <a:cs typeface="+mn-cs"/>
              </a:rPr>
              <a:t>linguaggio</a:t>
            </a:r>
            <a:r>
              <a:rPr lang="en-US" sz="1800" kern="0" dirty="0">
                <a:cs typeface="+mn-cs"/>
              </a:rPr>
              <a:t> di alto </a:t>
            </a:r>
            <a:r>
              <a:rPr lang="en-US" sz="1800" kern="0" dirty="0" err="1">
                <a:cs typeface="+mn-cs"/>
              </a:rPr>
              <a:t>livello</a:t>
            </a:r>
            <a:r>
              <a:rPr lang="en-US" sz="1800" kern="0" dirty="0">
                <a:cs typeface="+mn-cs"/>
              </a:rPr>
              <a:t> NON </a:t>
            </a:r>
            <a:r>
              <a:rPr lang="it-IT" sz="1800" kern="0" dirty="0">
                <a:cs typeface="+mn-cs"/>
              </a:rPr>
              <a:t>è</a:t>
            </a:r>
            <a:r>
              <a:rPr lang="en-US" sz="1800" kern="0" dirty="0">
                <a:cs typeface="+mn-cs"/>
              </a:rPr>
              <a:t> </a:t>
            </a:r>
            <a:r>
              <a:rPr lang="en-US" sz="1800" kern="0" dirty="0" err="1">
                <a:cs typeface="+mn-cs"/>
              </a:rPr>
              <a:t>direttamente</a:t>
            </a:r>
            <a:r>
              <a:rPr lang="en-US" sz="1800" kern="0" dirty="0">
                <a:cs typeface="+mn-cs"/>
              </a:rPr>
              <a:t> </a:t>
            </a:r>
            <a:r>
              <a:rPr lang="en-US" sz="1800" kern="0" dirty="0" err="1">
                <a:cs typeface="+mn-cs"/>
              </a:rPr>
              <a:t>eseguibile</a:t>
            </a:r>
            <a:r>
              <a:rPr lang="en-US" sz="1800" kern="0" dirty="0">
                <a:cs typeface="+mn-cs"/>
              </a:rPr>
              <a:t> dal </a:t>
            </a:r>
            <a:r>
              <a:rPr lang="en-US" sz="1800" kern="0" dirty="0" err="1">
                <a:cs typeface="+mn-cs"/>
              </a:rPr>
              <a:t>calcolatore</a:t>
            </a:r>
            <a:endParaRPr lang="en-US" sz="1800" kern="0" dirty="0">
              <a:cs typeface="+mn-cs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687388" y="2607755"/>
            <a:ext cx="7772400" cy="43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4" tIns="45717" rIns="91434" bIns="45717"/>
          <a:lstStyle/>
          <a:p>
            <a:pPr marL="342875" indent="-342875">
              <a:spcBef>
                <a:spcPct val="20000"/>
              </a:spcBef>
              <a:buSzPct val="50000"/>
              <a:buFont typeface="Wingdings" charset="0"/>
              <a:buChar char="q"/>
              <a:defRPr/>
            </a:pP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Ci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kern="0" dirty="0" err="1">
                <a:solidFill>
                  <a:schemeClr val="tx2"/>
                </a:solidFill>
                <a:latin typeface="+mn-lt"/>
                <a:cs typeface="+mn-cs"/>
              </a:rPr>
              <a:t>vuole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un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traduttore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il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i="1" dirty="0" err="1">
                <a:solidFill>
                  <a:schemeClr val="tx2"/>
                </a:solidFill>
                <a:latin typeface="+mn-lt"/>
                <a:cs typeface="+mn-cs"/>
              </a:rPr>
              <a:t>compilatore</a:t>
            </a:r>
            <a:endParaRPr lang="en-US" sz="1800" i="1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687388" y="4228976"/>
            <a:ext cx="8277100" cy="43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4" tIns="45717" rIns="91434" bIns="45717"/>
          <a:lstStyle/>
          <a:p>
            <a:pPr marL="342875" indent="-342875">
              <a:spcBef>
                <a:spcPct val="20000"/>
              </a:spcBef>
              <a:buSzPct val="50000"/>
              <a:buFont typeface="Wingdings" charset="0"/>
              <a:buChar char="q"/>
              <a:defRPr/>
            </a:pP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NB: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il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compilatore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di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solito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it-IT" sz="1800" dirty="0">
                <a:solidFill>
                  <a:schemeClr val="tx2"/>
                </a:solidFill>
                <a:latin typeface="+mn-lt"/>
                <a:cs typeface="+mn-cs"/>
              </a:rPr>
              <a:t>è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esso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stesso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un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programma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eseguito</a:t>
            </a:r>
            <a:r>
              <a:rPr lang="en-US" sz="1800" dirty="0">
                <a:solidFill>
                  <a:schemeClr val="tx2"/>
                </a:solidFill>
                <a:latin typeface="+mn-lt"/>
                <a:cs typeface="+mn-cs"/>
              </a:rPr>
              <a:t> dal </a:t>
            </a:r>
            <a:r>
              <a:rPr lang="en-US" sz="1800" dirty="0" err="1">
                <a:solidFill>
                  <a:schemeClr val="tx2"/>
                </a:solidFill>
                <a:latin typeface="+mn-lt"/>
                <a:cs typeface="+mn-cs"/>
              </a:rPr>
              <a:t>calcolatore</a:t>
            </a:r>
            <a:endParaRPr lang="en-US" sz="1800" i="1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 smtClean="0">
                <a:cs typeface="+mn-cs"/>
              </a:rPr>
              <a:t>Seconda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possibilità</a:t>
            </a:r>
            <a:r>
              <a:rPr lang="en-US" dirty="0" smtClean="0">
                <a:cs typeface="+mn-cs"/>
              </a:rPr>
              <a:t>: non </a:t>
            </a:r>
            <a:r>
              <a:rPr lang="en-US" dirty="0" err="1" smtClean="0">
                <a:cs typeface="+mn-cs"/>
              </a:rPr>
              <a:t>operiamo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una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trasformazione</a:t>
            </a:r>
            <a:r>
              <a:rPr lang="en-US" dirty="0" smtClean="0">
                <a:cs typeface="+mn-cs"/>
              </a:rPr>
              <a:t> a priori prima </a:t>
            </a:r>
            <a:r>
              <a:rPr lang="en-US" dirty="0" err="1" smtClean="0">
                <a:cs typeface="+mn-cs"/>
              </a:rPr>
              <a:t>dell’esecuzione</a:t>
            </a:r>
            <a:r>
              <a:rPr lang="en-US" dirty="0" smtClean="0">
                <a:cs typeface="+mn-cs"/>
              </a:rPr>
              <a:t>, </a:t>
            </a:r>
            <a:r>
              <a:rPr lang="en-US" dirty="0" err="1" smtClean="0">
                <a:cs typeface="+mn-cs"/>
              </a:rPr>
              <a:t>usiamo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i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servizi</a:t>
            </a:r>
            <a:r>
              <a:rPr lang="en-US" dirty="0" smtClean="0">
                <a:cs typeface="+mn-cs"/>
              </a:rPr>
              <a:t> di un </a:t>
            </a:r>
            <a:r>
              <a:rPr lang="en-US" dirty="0" err="1" smtClean="0">
                <a:cs typeface="+mn-cs"/>
              </a:rPr>
              <a:t>interprete</a:t>
            </a:r>
            <a:endParaRPr lang="en-US" dirty="0" smtClean="0">
              <a:cs typeface="+mn-cs"/>
            </a:endParaRPr>
          </a:p>
          <a:p>
            <a:pPr eaLnBrk="1" hangingPunct="1">
              <a:defRPr/>
            </a:pPr>
            <a:endParaRPr lang="en-US" i="1" dirty="0">
              <a:cs typeface="+mn-cs"/>
            </a:endParaRPr>
          </a:p>
          <a:p>
            <a:pPr eaLnBrk="1" hangingPunct="1">
              <a:defRPr/>
            </a:pPr>
            <a:endParaRPr lang="en-US" i="1" dirty="0" smtClean="0">
              <a:cs typeface="+mn-cs"/>
            </a:endParaRPr>
          </a:p>
          <a:p>
            <a:pPr eaLnBrk="1" hangingPunct="1">
              <a:defRPr/>
            </a:pPr>
            <a:endParaRPr lang="en-US" i="1" dirty="0">
              <a:cs typeface="+mn-cs"/>
            </a:endParaRPr>
          </a:p>
          <a:p>
            <a:pPr eaLnBrk="1" hangingPunct="1">
              <a:defRPr/>
            </a:pPr>
            <a:endParaRPr lang="en-US" i="1" dirty="0" smtClean="0">
              <a:cs typeface="+mn-cs"/>
            </a:endParaRPr>
          </a:p>
          <a:p>
            <a:pPr eaLnBrk="1" hangingPunct="1">
              <a:defRPr/>
            </a:pPr>
            <a:endParaRPr lang="en-US" i="1" dirty="0">
              <a:cs typeface="+mn-cs"/>
            </a:endParaRP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err="1" smtClean="0">
                <a:cs typeface="+mn-cs"/>
              </a:rPr>
              <a:t>L’interprete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legge</a:t>
            </a:r>
            <a:r>
              <a:rPr lang="en-US" dirty="0" smtClean="0">
                <a:cs typeface="+mn-cs"/>
              </a:rPr>
              <a:t> e traduce al </a:t>
            </a:r>
            <a:r>
              <a:rPr lang="en-US" dirty="0" err="1" smtClean="0">
                <a:cs typeface="+mn-cs"/>
              </a:rPr>
              <a:t>volo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durante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l’esecuzione</a:t>
            </a:r>
            <a:endParaRPr lang="en-US" dirty="0" smtClean="0"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1600" dirty="0"/>
              <a:t>Come fa la nostra </a:t>
            </a:r>
            <a:r>
              <a:rPr lang="en-US" sz="1600" dirty="0" err="1"/>
              <a:t>macchina</a:t>
            </a:r>
            <a:r>
              <a:rPr lang="en-US" sz="1600" dirty="0"/>
              <a:t> ad </a:t>
            </a:r>
            <a:r>
              <a:rPr lang="en-US" sz="1600" dirty="0" err="1"/>
              <a:t>eseguire</a:t>
            </a:r>
            <a:r>
              <a:rPr lang="en-US" sz="1600" dirty="0"/>
              <a:t> </a:t>
            </a:r>
            <a:r>
              <a:rPr lang="en-US" sz="1600" dirty="0" err="1"/>
              <a:t>programmi</a:t>
            </a:r>
            <a:r>
              <a:rPr lang="en-US" sz="1600" dirty="0"/>
              <a:t> in </a:t>
            </a:r>
            <a:r>
              <a:rPr lang="en-US" sz="1600" dirty="0" err="1"/>
              <a:t>linguaggio</a:t>
            </a:r>
            <a:r>
              <a:rPr lang="en-US" sz="1600" dirty="0"/>
              <a:t> di alto </a:t>
            </a:r>
            <a:r>
              <a:rPr lang="en-US" sz="1600" dirty="0" err="1"/>
              <a:t>livello</a:t>
            </a:r>
            <a:r>
              <a:rPr lang="en-US" sz="1600" dirty="0"/>
              <a:t>?</a:t>
            </a:r>
            <a:endParaRPr lang="en-US" sz="1600" dirty="0" smtClean="0">
              <a:cs typeface="+mj-cs"/>
            </a:endParaRPr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539552" y="2409825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523237" y="2427734"/>
            <a:ext cx="12851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800" dirty="0" err="1">
                <a:latin typeface="+mn-lt"/>
                <a:cs typeface="+mn-cs"/>
              </a:rPr>
              <a:t>Programma</a:t>
            </a:r>
            <a:r>
              <a:rPr lang="en-US" sz="1800" dirty="0">
                <a:latin typeface="+mn-lt"/>
                <a:cs typeface="+mn-cs"/>
              </a:rPr>
              <a:t/>
            </a:r>
            <a:br>
              <a:rPr lang="en-US" sz="1800" dirty="0">
                <a:latin typeface="+mn-lt"/>
                <a:cs typeface="+mn-cs"/>
              </a:rPr>
            </a:br>
            <a:r>
              <a:rPr lang="en-US" sz="1800" dirty="0">
                <a:latin typeface="+mn-lt"/>
                <a:cs typeface="+mn-cs"/>
              </a:rPr>
              <a:t>in Python </a:t>
            </a:r>
            <a:endParaRPr lang="en-US" sz="1800" dirty="0">
              <a:latin typeface="+mn-lt"/>
              <a:cs typeface="+mn-cs"/>
            </a:endParaRPr>
          </a:p>
        </p:txBody>
      </p:sp>
      <p:pic>
        <p:nvPicPr>
          <p:cNvPr id="62469" name="Picture 14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08" y="2085976"/>
            <a:ext cx="1843088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1907979" y="2626519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555677" y="2424112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634384" y="2571750"/>
            <a:ext cx="1145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800" dirty="0" err="1">
                <a:latin typeface="+mn-lt"/>
                <a:cs typeface="+mn-cs"/>
              </a:rPr>
              <a:t>Interprete</a:t>
            </a:r>
            <a:endParaRPr lang="en-US" sz="1800" dirty="0">
              <a:latin typeface="+mn-lt"/>
              <a:cs typeface="+mn-cs"/>
            </a:endParaRP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3924102" y="2639619"/>
            <a:ext cx="576262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4573393" y="2409824"/>
            <a:ext cx="1539875" cy="737989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4599521" y="2409733"/>
            <a:ext cx="1083738" cy="73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  <a:cs typeface="+mn-cs"/>
              </a:rPr>
              <a:t>Istruzione</a:t>
            </a:r>
            <a:r>
              <a:rPr lang="en-US" sz="1400" dirty="0">
                <a:latin typeface="+mn-lt"/>
                <a:cs typeface="+mn-cs"/>
              </a:rPr>
              <a:t> in </a:t>
            </a:r>
            <a:br>
              <a:rPr lang="en-US" sz="1400" dirty="0">
                <a:latin typeface="+mn-lt"/>
                <a:cs typeface="+mn-cs"/>
              </a:rPr>
            </a:br>
            <a:r>
              <a:rPr lang="en-US" sz="1400" dirty="0" err="1">
                <a:latin typeface="+mn-lt"/>
                <a:cs typeface="+mn-cs"/>
              </a:rPr>
              <a:t>linguaggio</a:t>
            </a:r>
            <a:r>
              <a:rPr lang="en-US" sz="1400" dirty="0">
                <a:latin typeface="+mn-lt"/>
                <a:cs typeface="+mn-cs"/>
              </a:rPr>
              <a:t> </a:t>
            </a:r>
            <a:br>
              <a:rPr lang="en-US" sz="1400" dirty="0">
                <a:latin typeface="+mn-lt"/>
                <a:cs typeface="+mn-cs"/>
              </a:rPr>
            </a:br>
            <a:r>
              <a:rPr lang="en-US" sz="1400" dirty="0" err="1">
                <a:latin typeface="+mn-lt"/>
                <a:cs typeface="+mn-cs"/>
              </a:rPr>
              <a:t>macchina</a:t>
            </a:r>
            <a:endParaRPr lang="en-US" sz="1400" dirty="0">
              <a:latin typeface="+mn-lt"/>
              <a:cs typeface="+mn-cs"/>
            </a:endParaRPr>
          </a:p>
        </p:txBody>
      </p:sp>
      <p:sp>
        <p:nvSpPr>
          <p:cNvPr id="13" name="Arc 22"/>
          <p:cNvSpPr>
            <a:spLocks/>
          </p:cNvSpPr>
          <p:nvPr/>
        </p:nvSpPr>
        <p:spPr bwMode="auto">
          <a:xfrm rot="2443792" flipV="1">
            <a:off x="7466338" y="2408638"/>
            <a:ext cx="503238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4" name="Oval 23"/>
          <p:cNvSpPr>
            <a:spLocks noChangeArrowheads="1"/>
          </p:cNvSpPr>
          <p:nvPr/>
        </p:nvSpPr>
        <p:spPr bwMode="auto">
          <a:xfrm>
            <a:off x="7466342" y="2355060"/>
            <a:ext cx="144463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5" name="Oval 24"/>
          <p:cNvSpPr>
            <a:spLocks noChangeArrowheads="1"/>
          </p:cNvSpPr>
          <p:nvPr/>
        </p:nvSpPr>
        <p:spPr bwMode="auto">
          <a:xfrm>
            <a:off x="7825117" y="2355060"/>
            <a:ext cx="144463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084693" y="2626519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err="1" smtClean="0">
                <a:cs typeface="+mn-cs"/>
              </a:rPr>
              <a:t>Forniscono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strumenti</a:t>
            </a:r>
            <a:r>
              <a:rPr lang="en-US" dirty="0" smtClean="0">
                <a:cs typeface="+mn-cs"/>
              </a:rPr>
              <a:t> a </a:t>
            </a:r>
            <a:r>
              <a:rPr lang="en-US" dirty="0" err="1" smtClean="0">
                <a:cs typeface="+mn-cs"/>
              </a:rPr>
              <a:t>supporto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della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programmazione</a:t>
            </a: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In </a:t>
            </a:r>
            <a:r>
              <a:rPr lang="en-US" dirty="0" err="1" smtClean="0">
                <a:cs typeface="+mn-cs"/>
              </a:rPr>
              <a:t>genere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offrono</a:t>
            </a:r>
            <a:endParaRPr lang="en-US" dirty="0" smtClean="0"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/>
              <a:t>Editor per </a:t>
            </a:r>
            <a:r>
              <a:rPr lang="en-US" dirty="0" err="1" smtClean="0"/>
              <a:t>scrivere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programmi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err="1" smtClean="0"/>
              <a:t>Compilatore</a:t>
            </a:r>
            <a:r>
              <a:rPr lang="en-US" dirty="0" smtClean="0"/>
              <a:t>: </a:t>
            </a:r>
            <a:r>
              <a:rPr lang="en-US" dirty="0" err="1" smtClean="0"/>
              <a:t>crea</a:t>
            </a:r>
            <a:r>
              <a:rPr lang="en-US" dirty="0" smtClean="0"/>
              <a:t> un </a:t>
            </a:r>
            <a:r>
              <a:rPr lang="en-US" i="1" dirty="0" err="1" smtClean="0"/>
              <a:t>codice</a:t>
            </a:r>
            <a:r>
              <a:rPr lang="en-US" i="1" dirty="0" smtClean="0"/>
              <a:t> </a:t>
            </a:r>
            <a:r>
              <a:rPr lang="en-US" i="1" dirty="0" err="1" smtClean="0"/>
              <a:t>oggetto</a:t>
            </a:r>
            <a:r>
              <a:rPr lang="en-US" dirty="0" smtClean="0"/>
              <a:t> per </a:t>
            </a:r>
            <a:r>
              <a:rPr lang="en-US" dirty="0" err="1" smtClean="0"/>
              <a:t>ogni</a:t>
            </a:r>
            <a:r>
              <a:rPr lang="en-US" dirty="0" smtClean="0"/>
              <a:t> parte del </a:t>
            </a:r>
            <a:r>
              <a:rPr lang="en-US" dirty="0" err="1" smtClean="0"/>
              <a:t>programma</a:t>
            </a:r>
            <a:endParaRPr lang="en-US" dirty="0" smtClean="0"/>
          </a:p>
          <a:p>
            <a:pPr lvl="2" eaLnBrk="1" hangingPunct="1">
              <a:defRPr/>
            </a:pPr>
            <a:r>
              <a:rPr lang="en-US" dirty="0" smtClean="0"/>
              <a:t>Linker: </a:t>
            </a:r>
            <a:r>
              <a:rPr lang="en-US" dirty="0" err="1" smtClean="0"/>
              <a:t>collega</a:t>
            </a:r>
            <a:r>
              <a:rPr lang="en-US" dirty="0" smtClean="0"/>
              <a:t> le </a:t>
            </a:r>
            <a:r>
              <a:rPr lang="en-US" dirty="0" err="1" smtClean="0"/>
              <a:t>varie</a:t>
            </a:r>
            <a:r>
              <a:rPr lang="en-US" dirty="0" smtClean="0"/>
              <a:t> </a:t>
            </a:r>
            <a:r>
              <a:rPr lang="en-US" dirty="0" err="1" smtClean="0"/>
              <a:t>parti</a:t>
            </a:r>
            <a:r>
              <a:rPr lang="en-US" dirty="0" smtClean="0"/>
              <a:t> del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creando</a:t>
            </a:r>
            <a:r>
              <a:rPr lang="en-US" dirty="0" smtClean="0"/>
              <a:t> un </a:t>
            </a:r>
            <a:r>
              <a:rPr lang="en-US" dirty="0" err="1" smtClean="0"/>
              <a:t>unico</a:t>
            </a:r>
            <a:r>
              <a:rPr lang="en-US" dirty="0" smtClean="0"/>
              <a:t> </a:t>
            </a:r>
            <a:r>
              <a:rPr lang="en-US" i="1" dirty="0" err="1" smtClean="0"/>
              <a:t>eseguibile</a:t>
            </a:r>
            <a:endParaRPr lang="en-US" i="1" dirty="0" smtClean="0"/>
          </a:p>
          <a:p>
            <a:pPr lvl="2" eaLnBrk="1" hangingPunct="1">
              <a:defRPr/>
            </a:pPr>
            <a:r>
              <a:rPr lang="en-US" dirty="0" smtClean="0"/>
              <a:t>Debugger: </a:t>
            </a:r>
            <a:r>
              <a:rPr lang="en-US" dirty="0" err="1" smtClean="0"/>
              <a:t>consente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controllo</a:t>
            </a:r>
            <a:r>
              <a:rPr lang="en-US" dirty="0" smtClean="0"/>
              <a:t> del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la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esecuzione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err="1" smtClean="0"/>
              <a:t>Oppure</a:t>
            </a:r>
            <a:r>
              <a:rPr lang="en-US" dirty="0" smtClean="0"/>
              <a:t> </a:t>
            </a:r>
            <a:r>
              <a:rPr lang="en-US" dirty="0" err="1" smtClean="0"/>
              <a:t>interprete</a:t>
            </a:r>
            <a:endParaRPr lang="en-US" dirty="0" smtClean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Ambienti di programmazione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25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1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come </a:t>
            </a:r>
            <a:r>
              <a:rPr lang="en-US" dirty="0" err="1" smtClean="0"/>
              <a:t>linguaggio</a:t>
            </a:r>
            <a:r>
              <a:rPr lang="en-US" dirty="0" smtClean="0"/>
              <a:t> di </a:t>
            </a:r>
            <a:r>
              <a:rPr lang="en-US" dirty="0" err="1" smtClean="0"/>
              <a:t>programmazione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31590"/>
            <a:ext cx="5686370" cy="31985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2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50816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Linguaggio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programmazione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facile da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apprendere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per un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programmatore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”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alle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prime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armi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Il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codice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è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facile da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leggere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confrontato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con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altri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linguaggi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programmazione</a:t>
            </a:r>
            <a:endParaRPr lang="en-US" dirty="0" smtClean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Ha la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possibilità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interagire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maniera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interattiva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con un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interprete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modo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vedere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l’effetto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ogni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istruzione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un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</a:t>
            </a:r>
            <a:endParaRPr lang="en-US" dirty="0" smtClean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Esistono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diverse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librerie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Python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rendono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facile fare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cose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complesse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nascondendone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parte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della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complessità</a:t>
            </a:r>
            <a:endParaRPr lang="en-US" dirty="0" smtClean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E’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uno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dei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linguaggi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progammazione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con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una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rampa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più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ripida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degli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ultimi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anni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100000"/>
              <a:buFont typeface="Arial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Perchè</a:t>
            </a:r>
            <a:r>
              <a:rPr lang="en-US" dirty="0" smtClean="0"/>
              <a:t> Python per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corso</a:t>
            </a:r>
            <a:r>
              <a:rPr lang="en-US" dirty="0" smtClean="0"/>
              <a:t> di CODING…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28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5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Dobbiamo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imparare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nuovo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linguaggio</a:t>
            </a:r>
            <a:endParaRPr lang="en-US" dirty="0" smtClean="0">
              <a:sym typeface="Cabin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Faremo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tanti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errori</a:t>
            </a:r>
            <a:endParaRPr lang="en-US" dirty="0" smtClean="0">
              <a:sym typeface="Cabin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Il computer non </a:t>
            </a:r>
            <a:r>
              <a:rPr lang="en-US" dirty="0" err="1" smtClean="0">
                <a:sym typeface="Cabin"/>
              </a:rPr>
              <a:t>sarà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comprensivo</a:t>
            </a:r>
            <a:endParaRPr lang="en-US" dirty="0" smtClean="0">
              <a:sym typeface="Cabin"/>
            </a:endParaRPr>
          </a:p>
          <a:p>
            <a:pPr marL="1085850" lvl="1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Ci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dirà</a:t>
            </a:r>
            <a:r>
              <a:rPr lang="en-US" dirty="0" smtClean="0">
                <a:sym typeface="Cabin"/>
              </a:rPr>
              <a:t>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syntax error</a:t>
            </a:r>
            <a:r>
              <a:rPr lang="en-US" dirty="0" smtClean="0">
                <a:sym typeface="Arial"/>
              </a:rPr>
              <a:t>”</a:t>
            </a:r>
            <a:r>
              <a:rPr lang="en-US" dirty="0" smtClean="0">
                <a:sym typeface="Cabin"/>
              </a:rPr>
              <a:t>. Ci </a:t>
            </a:r>
            <a:r>
              <a:rPr lang="en-US" dirty="0" err="1" smtClean="0">
                <a:sym typeface="Cabin"/>
              </a:rPr>
              <a:t>sembrerà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crudele</a:t>
            </a:r>
            <a:r>
              <a:rPr lang="en-US" dirty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perchè</a:t>
            </a:r>
            <a:r>
              <a:rPr lang="en-US" dirty="0" smtClean="0">
                <a:sym typeface="Cabin"/>
              </a:rPr>
              <a:t> ci “</a:t>
            </a:r>
            <a:r>
              <a:rPr lang="en-US" dirty="0" err="1" smtClean="0">
                <a:sym typeface="Cabin"/>
              </a:rPr>
              <a:t>sgriderà</a:t>
            </a:r>
            <a:r>
              <a:rPr lang="en-US" dirty="0" smtClean="0">
                <a:sym typeface="Cabin"/>
              </a:rPr>
              <a:t>”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>
              <a:sym typeface="Cabin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Ricordiamo</a:t>
            </a:r>
            <a:r>
              <a:rPr lang="en-US" dirty="0" smtClean="0">
                <a:sym typeface="Cabin"/>
              </a:rPr>
              <a:t>: </a:t>
            </a:r>
          </a:p>
          <a:p>
            <a:pPr lvl="1"/>
            <a:r>
              <a:rPr lang="en-US" dirty="0" err="1" smtClean="0">
                <a:sym typeface="Cabin"/>
              </a:rPr>
              <a:t>è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più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semplice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noi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imparare</a:t>
            </a:r>
            <a:r>
              <a:rPr lang="en-US" dirty="0" smtClean="0">
                <a:sym typeface="Cabin"/>
              </a:rPr>
              <a:t> Python </a:t>
            </a:r>
            <a:r>
              <a:rPr lang="en-US" dirty="0" err="1" smtClean="0">
                <a:sym typeface="Cabin"/>
              </a:rPr>
              <a:t>che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il</a:t>
            </a:r>
            <a:r>
              <a:rPr lang="en-US" dirty="0" smtClean="0">
                <a:sym typeface="Cabin"/>
              </a:rPr>
              <a:t> computer </a:t>
            </a:r>
            <a:r>
              <a:rPr lang="en-US" dirty="0" err="1" smtClean="0">
                <a:sym typeface="Cabin"/>
              </a:rPr>
              <a:t>imparare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l’Italiano</a:t>
            </a:r>
            <a:r>
              <a:rPr lang="en-US" dirty="0" smtClean="0">
                <a:sym typeface="Cabin"/>
              </a:rPr>
              <a:t> (o </a:t>
            </a:r>
            <a:r>
              <a:rPr lang="en-US" dirty="0" err="1" smtClean="0">
                <a:sym typeface="Cabin"/>
              </a:rPr>
              <a:t>l’Inglese</a:t>
            </a:r>
            <a:r>
              <a:rPr lang="en-US" dirty="0" smtClean="0">
                <a:sym typeface="Cabin"/>
              </a:rPr>
              <a:t>)</a:t>
            </a:r>
          </a:p>
          <a:p>
            <a:pPr lvl="1"/>
            <a:r>
              <a:rPr lang="en-US" dirty="0" err="1" smtClean="0">
                <a:sym typeface="Cabin"/>
              </a:rPr>
              <a:t>noi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siamo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quelli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intelligenti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pazienti</a:t>
            </a:r>
            <a:r>
              <a:rPr lang="en-US" dirty="0" smtClean="0">
                <a:sym typeface="Cabin"/>
              </a:rPr>
              <a:t>! </a:t>
            </a:r>
            <a:endParaRPr lang="en-US" b="1" dirty="0">
              <a:sym typeface="Cabin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Errori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sintattici</a:t>
            </a:r>
            <a:r>
              <a:rPr lang="en-US" dirty="0" smtClean="0">
                <a:sym typeface="Cabin"/>
              </a:rPr>
              <a:t>: </a:t>
            </a:r>
            <a:r>
              <a:rPr lang="en-US" dirty="0" err="1" smtClean="0">
                <a:sym typeface="Cabin"/>
              </a:rPr>
              <a:t>noi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il</a:t>
            </a:r>
            <a:r>
              <a:rPr lang="en-US" dirty="0" smtClean="0">
                <a:sym typeface="Cabin"/>
              </a:rPr>
              <a:t> computer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24738" y="771550"/>
            <a:ext cx="8323726" cy="364212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it-IT" sz="2000" dirty="0">
                <a:latin typeface="Calibri" charset="0"/>
                <a:ea typeface="ＭＳ Ｐゴシック" charset="0"/>
              </a:rPr>
              <a:t>S</a:t>
            </a:r>
            <a:r>
              <a:rPr lang="it-IT" sz="2000" dirty="0" smtClean="0">
                <a:latin typeface="Calibri" charset="0"/>
                <a:ea typeface="ＭＳ Ｐゴシック" charset="0"/>
              </a:rPr>
              <a:t>cienza </a:t>
            </a:r>
            <a:r>
              <a:rPr lang="it-IT" sz="2000" dirty="0">
                <a:latin typeface="Calibri" charset="0"/>
                <a:ea typeface="ＭＳ Ｐゴシック" charset="0"/>
              </a:rPr>
              <a:t>che studia la rappresentazione e l’elaborazione dell’informazione (mediante macchine dette calcolatori elettronici)</a:t>
            </a: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r>
              <a:rPr lang="it-IT" sz="2000" dirty="0">
                <a:latin typeface="Calibri" charset="0"/>
                <a:ea typeface="ＭＳ Ｐゴシック" charset="0"/>
              </a:rPr>
              <a:t>non solo la tecnologia dei calcolatori, ma anche il modo in cui l’informazione viene strutturata ed elaborata automaticamente </a:t>
            </a: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t-IT" dirty="0">
                <a:latin typeface="Calibri" charset="0"/>
                <a:ea typeface="ＭＳ Ｐゴシック" charset="0"/>
                <a:cs typeface="ＭＳ Ｐゴシック" charset="0"/>
              </a:rPr>
              <a:t>Informatica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8483305-4141-6D47-9E4D-FE2A03EACB52}" type="slidenum">
              <a:rPr lang="en-US" sz="1200">
                <a:solidFill>
                  <a:srgbClr val="898989"/>
                </a:solidFill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95536" y="2049710"/>
            <a:ext cx="8568952" cy="2106216"/>
            <a:chOff x="432" y="2024"/>
            <a:chExt cx="4800" cy="1769"/>
          </a:xfrm>
        </p:grpSpPr>
        <p:sp>
          <p:nvSpPr>
            <p:cNvPr id="17413" name="Rectangle 4"/>
            <p:cNvSpPr>
              <a:spLocks noChangeArrowheads="1"/>
            </p:cNvSpPr>
            <p:nvPr/>
          </p:nvSpPr>
          <p:spPr bwMode="auto">
            <a:xfrm>
              <a:off x="432" y="2341"/>
              <a:ext cx="4800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SzPct val="60000"/>
                <a:buFont typeface="Wingdings" charset="0"/>
                <a:buBlip>
                  <a:blip r:embed="rId3"/>
                </a:buBlip>
              </a:pPr>
              <a:r>
                <a:rPr lang="it-IT" sz="1800" b="1" dirty="0">
                  <a:solidFill>
                    <a:schemeClr val="accent2"/>
                  </a:solidFill>
                  <a:latin typeface="Trebuchet MS" charset="0"/>
                </a:rPr>
                <a:t>Scienza</a:t>
              </a:r>
              <a:r>
                <a:rPr lang="it-IT" sz="1800" dirty="0">
                  <a:latin typeface="Trebuchet MS" charset="0"/>
                </a:rPr>
                <a:t>: approccio rigoroso e sistematico</a:t>
              </a:r>
            </a:p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SzPct val="60000"/>
                <a:buFont typeface="Wingdings" charset="0"/>
                <a:buBlip>
                  <a:blip r:embed="rId3"/>
                </a:buBlip>
              </a:pPr>
              <a:r>
                <a:rPr lang="it-IT" sz="1800" b="1" dirty="0">
                  <a:solidFill>
                    <a:schemeClr val="accent2"/>
                  </a:solidFill>
                  <a:latin typeface="Trebuchet MS" charset="0"/>
                </a:rPr>
                <a:t>Informazione</a:t>
              </a:r>
              <a:r>
                <a:rPr lang="it-IT" sz="1800" dirty="0">
                  <a:latin typeface="Trebuchet MS" charset="0"/>
                </a:rPr>
                <a:t>: è parte di qualsiasi attività umana</a:t>
              </a:r>
            </a:p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SzPct val="60000"/>
                <a:buFont typeface="Wingdings" charset="0"/>
                <a:buBlip>
                  <a:blip r:embed="rId3"/>
                </a:buBlip>
              </a:pPr>
              <a:r>
                <a:rPr lang="it-IT" sz="1800" b="1" dirty="0">
                  <a:solidFill>
                    <a:schemeClr val="accent2"/>
                  </a:solidFill>
                  <a:latin typeface="Trebuchet MS" charset="0"/>
                </a:rPr>
                <a:t>Rappresentazione</a:t>
              </a:r>
              <a:r>
                <a:rPr lang="it-IT" sz="1800" dirty="0">
                  <a:latin typeface="Trebuchet MS" charset="0"/>
                </a:rPr>
                <a:t>: il problema di astrarre i concetti importanti da quelli trascurabili per poter</a:t>
              </a:r>
              <a:r>
                <a:rPr lang="it-IT" sz="1800" b="1" dirty="0">
                  <a:latin typeface="Trebuchet MS" charset="0"/>
                </a:rPr>
                <a:t> modellare </a:t>
              </a:r>
              <a:r>
                <a:rPr lang="it-IT" sz="1800" dirty="0">
                  <a:latin typeface="Trebuchet MS" charset="0"/>
                </a:rPr>
                <a:t>la realtà di interesse. Dobbiamo studiare metodi di rappresentazione appropriati all’elaborazione da parte di una macchina digitale </a:t>
              </a:r>
            </a:p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SzPct val="60000"/>
                <a:buFont typeface="Wingdings" charset="0"/>
                <a:buBlip>
                  <a:blip r:embed="rId3"/>
                </a:buBlip>
              </a:pPr>
              <a:r>
                <a:rPr lang="it-IT" sz="1800" b="1" dirty="0">
                  <a:solidFill>
                    <a:schemeClr val="accent2"/>
                  </a:solidFill>
                  <a:latin typeface="Trebuchet MS" charset="0"/>
                </a:rPr>
                <a:t>Elaborazione</a:t>
              </a:r>
              <a:r>
                <a:rPr lang="it-IT" sz="1800" dirty="0">
                  <a:latin typeface="Trebuchet MS" charset="0"/>
                </a:rPr>
                <a:t>: uso e trasformazione dell’informazione in maniera funzionale agli obiettivi</a:t>
              </a:r>
            </a:p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SzPct val="60000"/>
                <a:buFont typeface="Wingdings" charset="0"/>
                <a:buBlip>
                  <a:blip r:embed="rId3"/>
                </a:buBlip>
              </a:pPr>
              <a:endParaRPr lang="it-IT" sz="1800" dirty="0">
                <a:solidFill>
                  <a:schemeClr val="tx2"/>
                </a:solidFill>
                <a:latin typeface="Trebuchet MS" charset="0"/>
              </a:endParaRPr>
            </a:p>
          </p:txBody>
        </p:sp>
        <p:sp>
          <p:nvSpPr>
            <p:cNvPr id="17414" name="AutoShape 5"/>
            <p:cNvSpPr>
              <a:spLocks noChangeArrowheads="1"/>
            </p:cNvSpPr>
            <p:nvPr/>
          </p:nvSpPr>
          <p:spPr bwMode="auto">
            <a:xfrm>
              <a:off x="2517" y="2024"/>
              <a:ext cx="363" cy="227"/>
            </a:xfrm>
            <a:prstGeom prst="downArrow">
              <a:avLst>
                <a:gd name="adj1" fmla="val 44907"/>
                <a:gd name="adj2" fmla="val 5330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96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Interprete </a:t>
            </a:r>
            <a:r>
              <a:rPr lang="it-IT" dirty="0" err="1" smtClean="0"/>
              <a:t>Python</a:t>
            </a:r>
            <a:endParaRPr lang="it-IT" dirty="0" smtClean="0"/>
          </a:p>
          <a:p>
            <a:pPr lvl="1"/>
            <a:r>
              <a:rPr lang="it-IT" dirty="0" smtClean="0"/>
              <a:t>Può essere scaricato </a:t>
            </a:r>
            <a:r>
              <a:rPr lang="it-IT" dirty="0"/>
              <a:t>e istallato da qui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www.python.org</a:t>
            </a:r>
            <a:r>
              <a:rPr lang="it-IT" dirty="0" smtClean="0"/>
              <a:t> </a:t>
            </a:r>
            <a:endParaRPr lang="it-IT" dirty="0" smtClean="0"/>
          </a:p>
          <a:p>
            <a:pPr lvl="1"/>
            <a:endParaRPr lang="it-IT" dirty="0" smtClean="0"/>
          </a:p>
          <a:p>
            <a:r>
              <a:rPr lang="it-IT" dirty="0" smtClean="0"/>
              <a:t>Vari ambienti di programmazione</a:t>
            </a:r>
          </a:p>
          <a:p>
            <a:pPr lvl="1"/>
            <a:r>
              <a:rPr lang="it-IT" dirty="0" smtClean="0"/>
              <a:t>Spyder</a:t>
            </a:r>
          </a:p>
          <a:p>
            <a:pPr lvl="1"/>
            <a:r>
              <a:rPr lang="it-IT" dirty="0" err="1" smtClean="0"/>
              <a:t>Jupyter</a:t>
            </a:r>
            <a:endParaRPr lang="it-IT" dirty="0" smtClean="0"/>
          </a:p>
          <a:p>
            <a:pPr lvl="1"/>
            <a:r>
              <a:rPr lang="it-IT" dirty="0" smtClean="0"/>
              <a:t>Anaconda</a:t>
            </a:r>
            <a:endParaRPr lang="it-IT" dirty="0" smtClean="0">
              <a:hlinkClick r:id="rId3"/>
            </a:endParaRPr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</a:t>
            </a:r>
            <a:r>
              <a:rPr lang="it-IT" dirty="0" smtClean="0">
                <a:hlinkClick r:id="rId3"/>
              </a:rPr>
              <a:t>www.pythonanywhere.com</a:t>
            </a:r>
            <a:endParaRPr lang="it-IT" dirty="0" smtClean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Strumenti per usare </a:t>
            </a:r>
            <a:r>
              <a:rPr lang="it-IT" dirty="0" err="1" smtClean="0"/>
              <a:t>Python</a:t>
            </a:r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6038332" y="2859782"/>
            <a:ext cx="2551137" cy="830991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dirty="0" err="1" smtClean="0">
                <a:latin typeface="+mn-lt"/>
              </a:rPr>
              <a:t>Useremo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qualucno</a:t>
            </a:r>
            <a:r>
              <a:rPr lang="en-US" dirty="0" smtClean="0">
                <a:latin typeface="+mn-lt"/>
              </a:rPr>
              <a:t> </a:t>
            </a:r>
          </a:p>
          <a:p>
            <a:pPr algn="ctr"/>
            <a:r>
              <a:rPr lang="en-US" dirty="0" err="1" smtClean="0">
                <a:latin typeface="+mn-lt"/>
              </a:rPr>
              <a:t>tra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questi</a:t>
            </a:r>
            <a:endParaRPr lang="en-US" dirty="0"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076056" y="3435846"/>
            <a:ext cx="1008112" cy="57606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3635896" y="3363838"/>
            <a:ext cx="2448272" cy="1440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sym typeface="Cabin"/>
              </a:rPr>
              <a:t>Vocabolario</a:t>
            </a:r>
            <a:r>
              <a:rPr lang="en-US" dirty="0" smtClean="0">
                <a:sym typeface="Cabin"/>
              </a:rPr>
              <a:t>: parole </a:t>
            </a:r>
            <a:r>
              <a:rPr lang="en-US" dirty="0" err="1" smtClean="0">
                <a:sym typeface="Cabin"/>
              </a:rPr>
              <a:t>riservate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variabili</a:t>
            </a:r>
            <a:endParaRPr lang="en-US" dirty="0" smtClean="0"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ym typeface="Cabin"/>
              </a:rPr>
              <a:t>Struttura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delle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frasi</a:t>
            </a:r>
            <a:r>
              <a:rPr lang="en-US" dirty="0" smtClean="0">
                <a:sym typeface="Cabin"/>
              </a:rPr>
              <a:t>: </a:t>
            </a:r>
            <a:r>
              <a:rPr lang="en-US" dirty="0" err="1" smtClean="0">
                <a:sym typeface="Cabin"/>
              </a:rPr>
              <a:t>istruzioni</a:t>
            </a:r>
            <a:endParaRPr lang="en-US" dirty="0" smtClean="0">
              <a:sym typeface="Cabin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ym typeface="Cabin"/>
              </a:rPr>
              <a:t>Struttura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della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storia</a:t>
            </a:r>
            <a:r>
              <a:rPr lang="en-US" dirty="0" smtClean="0">
                <a:sym typeface="Cabin"/>
              </a:rPr>
              <a:t>: </a:t>
            </a:r>
            <a:r>
              <a:rPr lang="en-US" dirty="0" err="1" smtClean="0">
                <a:sym typeface="Cabin"/>
              </a:rPr>
              <a:t>costruire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programma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che</a:t>
            </a:r>
            <a:r>
              <a:rPr lang="en-US" dirty="0" smtClean="0">
                <a:sym typeface="Cabin"/>
              </a:rPr>
              <a:t> ha </a:t>
            </a:r>
            <a:r>
              <a:rPr lang="en-US" dirty="0" err="1" smtClean="0">
                <a:sym typeface="Cabin"/>
              </a:rPr>
              <a:t>uno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scopo</a:t>
            </a:r>
            <a:endParaRPr lang="en-US" dirty="0">
              <a:sym typeface="Cabin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Elementi</a:t>
            </a:r>
            <a:r>
              <a:rPr lang="en-US" dirty="0" smtClean="0">
                <a:sym typeface="Cabin"/>
              </a:rPr>
              <a:t> di Python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9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Parole </a:t>
            </a:r>
            <a:r>
              <a:rPr lang="en-US" dirty="0" err="1" smtClean="0">
                <a:sym typeface="Cabin"/>
              </a:rPr>
              <a:t>che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hanno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significato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specifico</a:t>
            </a:r>
            <a:endParaRPr lang="en-US" dirty="0">
              <a:sym typeface="Cabin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Parole </a:t>
            </a:r>
            <a:r>
              <a:rPr lang="en-US" dirty="0" err="1" smtClean="0">
                <a:sym typeface="Cabin"/>
              </a:rPr>
              <a:t>riservate</a:t>
            </a:r>
            <a:endParaRPr lang="en-US" dirty="0">
              <a:sym typeface="Cabin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1837928" y="1923681"/>
            <a:ext cx="5398368" cy="1764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False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class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return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finally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lambda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continue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True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def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while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nonlocal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del 	global 	not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with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yield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assert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import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pass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break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except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in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raise</a:t>
            </a:r>
            <a:endParaRPr lang="en-US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0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ym typeface="Cabin"/>
              </a:rPr>
              <a:t>Una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corrisponde</a:t>
            </a:r>
            <a:r>
              <a:rPr lang="en-US" sz="2000" dirty="0" smtClean="0">
                <a:sym typeface="Cabin"/>
              </a:rPr>
              <a:t> a </a:t>
            </a:r>
            <a:r>
              <a:rPr lang="en-US" sz="2000" dirty="0" err="1" smtClean="0">
                <a:sym typeface="Cabin"/>
              </a:rPr>
              <a:t>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posizione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nella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memoria</a:t>
            </a:r>
            <a:r>
              <a:rPr lang="en-US" sz="2000" dirty="0" smtClean="0">
                <a:sym typeface="Cabin"/>
              </a:rPr>
              <a:t> del </a:t>
            </a:r>
            <a:r>
              <a:rPr lang="en-US" sz="2000" dirty="0" err="1" smtClean="0">
                <a:sym typeface="Cabin"/>
              </a:rPr>
              <a:t>calcolatore</a:t>
            </a:r>
            <a:endParaRPr lang="en-US" sz="2000" dirty="0" smtClean="0">
              <a:sym typeface="Cabin"/>
            </a:endParaRPr>
          </a:p>
          <a:p>
            <a:r>
              <a:rPr lang="en-US" sz="2000" dirty="0" err="1" smtClean="0">
                <a:sym typeface="Cabin"/>
              </a:rPr>
              <a:t>Può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essere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usata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dai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programmatori</a:t>
            </a:r>
            <a:r>
              <a:rPr lang="en-US" sz="2000" dirty="0" smtClean="0">
                <a:sym typeface="Cabin"/>
              </a:rPr>
              <a:t> per </a:t>
            </a:r>
            <a:r>
              <a:rPr lang="en-US" sz="2000" dirty="0" err="1" smtClean="0">
                <a:sym typeface="Cabin"/>
              </a:rPr>
              <a:t>immagazinare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dati</a:t>
            </a:r>
            <a:r>
              <a:rPr lang="en-US" sz="2000" dirty="0" smtClean="0">
                <a:sym typeface="Cabin"/>
              </a:rPr>
              <a:t> e poi </a:t>
            </a:r>
            <a:r>
              <a:rPr lang="en-US" sz="2000" dirty="0" err="1" smtClean="0">
                <a:sym typeface="Cabin"/>
              </a:rPr>
              <a:t>recuperarli</a:t>
            </a:r>
            <a:endParaRPr lang="en-US" sz="2000" dirty="0" smtClean="0">
              <a:sym typeface="Arial"/>
            </a:endParaRPr>
          </a:p>
          <a:p>
            <a:r>
              <a:rPr lang="en-US" sz="2000" dirty="0" smtClean="0">
                <a:sym typeface="Cabin"/>
              </a:rPr>
              <a:t>I </a:t>
            </a:r>
            <a:r>
              <a:rPr lang="en-US" sz="2000" dirty="0" err="1" smtClean="0">
                <a:sym typeface="Cabin"/>
              </a:rPr>
              <a:t>programmatori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attribuiscono</a:t>
            </a:r>
            <a:r>
              <a:rPr lang="en-US" sz="2000" dirty="0" smtClean="0">
                <a:sym typeface="Cabin"/>
              </a:rPr>
              <a:t> un </a:t>
            </a:r>
            <a:r>
              <a:rPr lang="en-US" sz="2000" dirty="0" err="1" smtClean="0">
                <a:sym typeface="Cabin"/>
              </a:rPr>
              <a:t>nome</a:t>
            </a:r>
            <a:r>
              <a:rPr lang="en-US" sz="2000" dirty="0" smtClean="0">
                <a:sym typeface="Cabin"/>
              </a:rPr>
              <a:t> a </a:t>
            </a:r>
            <a:r>
              <a:rPr lang="en-US" sz="2000" dirty="0" err="1" smtClean="0">
                <a:sym typeface="Cabin"/>
              </a:rPr>
              <a:t>ciascuna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(non </a:t>
            </a:r>
            <a:r>
              <a:rPr lang="en-US" sz="2000" dirty="0" err="1" smtClean="0">
                <a:sym typeface="Cabin"/>
              </a:rPr>
              <a:t>possono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usare</a:t>
            </a:r>
            <a:r>
              <a:rPr lang="en-US" sz="2000" dirty="0" smtClean="0">
                <a:sym typeface="Cabin"/>
              </a:rPr>
              <a:t> le parole </a:t>
            </a:r>
            <a:r>
              <a:rPr lang="en-US" sz="2000" dirty="0" err="1" smtClean="0">
                <a:sym typeface="Cabin"/>
              </a:rPr>
              <a:t>riservate</a:t>
            </a:r>
            <a:r>
              <a:rPr lang="en-US" sz="2000" dirty="0" smtClean="0">
                <a:sym typeface="Cabin"/>
              </a:rPr>
              <a:t> come </a:t>
            </a:r>
            <a:r>
              <a:rPr lang="en-US" sz="2000" dirty="0" err="1" smtClean="0">
                <a:sym typeface="Cabin"/>
              </a:rPr>
              <a:t>nomi</a:t>
            </a:r>
            <a:r>
              <a:rPr lang="en-US" sz="2000" dirty="0" smtClean="0">
                <a:sym typeface="Cabin"/>
              </a:rPr>
              <a:t> di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)</a:t>
            </a:r>
          </a:p>
          <a:p>
            <a:r>
              <a:rPr lang="en-US" sz="2000" dirty="0" smtClean="0">
                <a:sym typeface="Cabin"/>
              </a:rPr>
              <a:t>Il </a:t>
            </a:r>
            <a:r>
              <a:rPr lang="en-US" sz="2000" dirty="0" err="1" smtClean="0">
                <a:sym typeface="Cabin"/>
              </a:rPr>
              <a:t>contenuto</a:t>
            </a:r>
            <a:r>
              <a:rPr lang="en-US" sz="2000" dirty="0" smtClean="0">
                <a:sym typeface="Cabin"/>
              </a:rPr>
              <a:t> di </a:t>
            </a:r>
            <a:r>
              <a:rPr lang="en-US" sz="2000" dirty="0" err="1" smtClean="0">
                <a:sym typeface="Cabin"/>
              </a:rPr>
              <a:t>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può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cambiare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nel</a:t>
            </a:r>
            <a:r>
              <a:rPr lang="en-US" sz="2000" dirty="0" smtClean="0">
                <a:sym typeface="Cabin"/>
              </a:rPr>
              <a:t> tempo</a:t>
            </a:r>
            <a:endParaRPr lang="en-US" sz="2000" dirty="0">
              <a:sym typeface="Cabin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Variabili</a:t>
            </a:r>
            <a:endParaRPr lang="en-US" dirty="0">
              <a:sym typeface="Cabin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5277374" y="3291830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796957" y="3374876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5255943" y="3982988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788024" y="4068713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4" name="Shape 263"/>
          <p:cNvSpPr txBox="1"/>
          <p:nvPr/>
        </p:nvSpPr>
        <p:spPr>
          <a:xfrm>
            <a:off x="1115620" y="3548781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y = </a:t>
            </a: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sz="2700" dirty="0"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7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ym typeface="Cabin"/>
              </a:rPr>
              <a:t>Una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corrisponde</a:t>
            </a:r>
            <a:r>
              <a:rPr lang="en-US" sz="2000" dirty="0" smtClean="0">
                <a:sym typeface="Cabin"/>
              </a:rPr>
              <a:t> a </a:t>
            </a:r>
            <a:r>
              <a:rPr lang="en-US" sz="2000" dirty="0" err="1" smtClean="0">
                <a:sym typeface="Cabin"/>
              </a:rPr>
              <a:t>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posizione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nella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memoria</a:t>
            </a:r>
            <a:r>
              <a:rPr lang="en-US" sz="2000" dirty="0" smtClean="0">
                <a:sym typeface="Cabin"/>
              </a:rPr>
              <a:t> del </a:t>
            </a:r>
            <a:r>
              <a:rPr lang="en-US" sz="2000" dirty="0" err="1" smtClean="0">
                <a:sym typeface="Cabin"/>
              </a:rPr>
              <a:t>calcolatore</a:t>
            </a:r>
            <a:endParaRPr lang="en-US" sz="2000" dirty="0" smtClean="0">
              <a:sym typeface="Cabin"/>
            </a:endParaRPr>
          </a:p>
          <a:p>
            <a:r>
              <a:rPr lang="en-US" sz="2000" dirty="0" err="1" smtClean="0">
                <a:sym typeface="Cabin"/>
              </a:rPr>
              <a:t>Può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essere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usata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dai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programmatori</a:t>
            </a:r>
            <a:r>
              <a:rPr lang="en-US" sz="2000" dirty="0" smtClean="0">
                <a:sym typeface="Cabin"/>
              </a:rPr>
              <a:t> per </a:t>
            </a:r>
            <a:r>
              <a:rPr lang="en-US" sz="2000" dirty="0" err="1" smtClean="0">
                <a:sym typeface="Cabin"/>
              </a:rPr>
              <a:t>immagazinare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dati</a:t>
            </a:r>
            <a:r>
              <a:rPr lang="en-US" sz="2000" dirty="0" smtClean="0">
                <a:sym typeface="Cabin"/>
              </a:rPr>
              <a:t> e poi </a:t>
            </a:r>
            <a:r>
              <a:rPr lang="en-US" sz="2000" dirty="0" err="1" smtClean="0">
                <a:sym typeface="Cabin"/>
              </a:rPr>
              <a:t>recuperarli</a:t>
            </a:r>
            <a:endParaRPr lang="en-US" sz="2000" dirty="0" smtClean="0">
              <a:sym typeface="Arial"/>
            </a:endParaRPr>
          </a:p>
          <a:p>
            <a:r>
              <a:rPr lang="en-US" sz="2000" dirty="0" smtClean="0">
                <a:sym typeface="Cabin"/>
              </a:rPr>
              <a:t>I </a:t>
            </a:r>
            <a:r>
              <a:rPr lang="en-US" sz="2000" dirty="0" err="1" smtClean="0">
                <a:sym typeface="Cabin"/>
              </a:rPr>
              <a:t>programmatori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attribuiscono</a:t>
            </a:r>
            <a:r>
              <a:rPr lang="en-US" sz="2000" dirty="0" smtClean="0">
                <a:sym typeface="Cabin"/>
              </a:rPr>
              <a:t> un </a:t>
            </a:r>
            <a:r>
              <a:rPr lang="en-US" sz="2000" dirty="0" err="1" smtClean="0">
                <a:sym typeface="Cabin"/>
              </a:rPr>
              <a:t>nome</a:t>
            </a:r>
            <a:r>
              <a:rPr lang="en-US" sz="2000" dirty="0" smtClean="0">
                <a:sym typeface="Cabin"/>
              </a:rPr>
              <a:t> a </a:t>
            </a:r>
            <a:r>
              <a:rPr lang="en-US" sz="2000" dirty="0" err="1" smtClean="0">
                <a:sym typeface="Cabin"/>
              </a:rPr>
              <a:t>ciascuna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(non </a:t>
            </a:r>
            <a:r>
              <a:rPr lang="en-US" sz="2000" dirty="0" err="1" smtClean="0">
                <a:sym typeface="Cabin"/>
              </a:rPr>
              <a:t>possono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usare</a:t>
            </a:r>
            <a:r>
              <a:rPr lang="en-US" sz="2000" dirty="0" smtClean="0">
                <a:sym typeface="Cabin"/>
              </a:rPr>
              <a:t> le parole </a:t>
            </a:r>
            <a:r>
              <a:rPr lang="en-US" sz="2000" dirty="0" err="1" smtClean="0">
                <a:sym typeface="Cabin"/>
              </a:rPr>
              <a:t>riservate</a:t>
            </a:r>
            <a:r>
              <a:rPr lang="en-US" sz="2000" dirty="0" smtClean="0">
                <a:sym typeface="Cabin"/>
              </a:rPr>
              <a:t> come </a:t>
            </a:r>
            <a:r>
              <a:rPr lang="en-US" sz="2000" dirty="0" err="1" smtClean="0">
                <a:sym typeface="Cabin"/>
              </a:rPr>
              <a:t>nomi</a:t>
            </a:r>
            <a:r>
              <a:rPr lang="en-US" sz="2000" dirty="0" smtClean="0">
                <a:sym typeface="Cabin"/>
              </a:rPr>
              <a:t> di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)</a:t>
            </a:r>
          </a:p>
          <a:p>
            <a:r>
              <a:rPr lang="en-US" sz="2000" dirty="0" smtClean="0">
                <a:sym typeface="Cabin"/>
              </a:rPr>
              <a:t>Il </a:t>
            </a:r>
            <a:r>
              <a:rPr lang="en-US" sz="2000" dirty="0" err="1" smtClean="0">
                <a:sym typeface="Cabin"/>
              </a:rPr>
              <a:t>contenuto</a:t>
            </a:r>
            <a:r>
              <a:rPr lang="en-US" sz="2000" dirty="0" smtClean="0">
                <a:sym typeface="Cabin"/>
              </a:rPr>
              <a:t> di </a:t>
            </a:r>
            <a:r>
              <a:rPr lang="en-US" sz="2000" dirty="0" err="1" smtClean="0">
                <a:sym typeface="Cabin"/>
              </a:rPr>
              <a:t>una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variabile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può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cambiare</a:t>
            </a:r>
            <a:r>
              <a:rPr lang="en-US" sz="2000" dirty="0" smtClean="0">
                <a:sym typeface="Cabin"/>
              </a:rPr>
              <a:t> </a:t>
            </a:r>
            <a:r>
              <a:rPr lang="en-US" sz="2000" dirty="0" err="1" smtClean="0">
                <a:sym typeface="Cabin"/>
              </a:rPr>
              <a:t>nel</a:t>
            </a:r>
            <a:r>
              <a:rPr lang="en-US" sz="2000" dirty="0" smtClean="0">
                <a:sym typeface="Cabin"/>
              </a:rPr>
              <a:t> tempo</a:t>
            </a:r>
            <a:endParaRPr lang="en-US" sz="2000" dirty="0">
              <a:sym typeface="Cabin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Variabili</a:t>
            </a:r>
            <a:endParaRPr lang="en-US" dirty="0">
              <a:sym typeface="Cabin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5483137" y="3147814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5002720" y="3230860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5461706" y="3838972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993787" y="3924697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4" name="Shape 263"/>
          <p:cNvSpPr txBox="1"/>
          <p:nvPr/>
        </p:nvSpPr>
        <p:spPr>
          <a:xfrm>
            <a:off x="1115620" y="3421445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y = </a:t>
            </a: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</a:t>
            </a: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100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dirty="0">
              <a:latin typeface="Courier"/>
              <a:ea typeface="Courier"/>
              <a:cs typeface="Courier"/>
              <a:sym typeface="Courier New"/>
            </a:endParaRPr>
          </a:p>
        </p:txBody>
      </p:sp>
      <p:grpSp>
        <p:nvGrpSpPr>
          <p:cNvPr id="9" name="Shape 276"/>
          <p:cNvGrpSpPr/>
          <p:nvPr/>
        </p:nvGrpSpPr>
        <p:grpSpPr>
          <a:xfrm>
            <a:off x="5796137" y="3237549"/>
            <a:ext cx="429525" cy="381121"/>
            <a:chOff x="0" y="0"/>
            <a:chExt cx="762000" cy="901775"/>
          </a:xfrm>
        </p:grpSpPr>
        <p:cxnSp>
          <p:nvCxnSpPr>
            <p:cNvPr id="10" name="Shape 277"/>
            <p:cNvCxnSpPr/>
            <p:nvPr/>
          </p:nvCxnSpPr>
          <p:spPr>
            <a:xfrm flipH="1">
              <a:off x="0" y="15875"/>
              <a:ext cx="762000" cy="885900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1" name="Shape 278"/>
            <p:cNvCxnSpPr/>
            <p:nvPr/>
          </p:nvCxnSpPr>
          <p:spPr>
            <a:xfrm>
              <a:off x="0" y="0"/>
              <a:ext cx="571500" cy="796799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2" name="Shape 279"/>
          <p:cNvSpPr txBox="1"/>
          <p:nvPr/>
        </p:nvSpPr>
        <p:spPr>
          <a:xfrm>
            <a:off x="6449790" y="3210759"/>
            <a:ext cx="939262" cy="396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3300">
                <a:latin typeface="Arial" charset="0"/>
                <a:ea typeface="Arial" charset="0"/>
                <a:cs typeface="Arial" charset="0"/>
                <a:sym typeface="Cabin"/>
              </a:rPr>
              <a:t>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Frasi</a:t>
            </a:r>
            <a:endParaRPr lang="en-US" dirty="0">
              <a:sym typeface="Cabin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874196" y="1794783"/>
            <a:ext cx="2251968" cy="170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b="1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 New"/>
              </a:rPr>
              <a:t>x = 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b="1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 New"/>
              </a:rPr>
              <a:t>x = x + 2</a:t>
            </a:r>
          </a:p>
          <a:p>
            <a:pPr>
              <a:buClr>
                <a:srgbClr val="FFFF00"/>
              </a:buClr>
              <a:buSzPct val="25000"/>
            </a:pPr>
            <a:r>
              <a:rPr lang="en-US" b="1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 New"/>
              </a:rPr>
              <a:t>print(x)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215651" y="1484116"/>
            <a:ext cx="1317093" cy="305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Cabin"/>
              </a:rPr>
              <a:t>Variabile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1758822" y="1139443"/>
            <a:ext cx="1367344" cy="305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Cabin"/>
              </a:rPr>
              <a:t>Operatore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3329583" y="1461652"/>
            <a:ext cx="1314450" cy="305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Cabin"/>
              </a:rPr>
              <a:t>Costante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445987" y="3541357"/>
            <a:ext cx="1962731" cy="305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dirty="0" err="1">
                <a:latin typeface="Arial" charset="0"/>
                <a:ea typeface="Arial" charset="0"/>
                <a:cs typeface="Arial" charset="0"/>
                <a:sym typeface="Cabin"/>
              </a:rPr>
              <a:t>Funzione</a:t>
            </a:r>
            <a:endParaRPr lang="en-US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4057654" y="1707654"/>
            <a:ext cx="4992721" cy="170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Istruzione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assegnamento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Assegnamento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 con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espressione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Istruzione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 di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stampa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15" name="Shape 515"/>
          <p:cNvCxnSpPr/>
          <p:nvPr/>
        </p:nvCxnSpPr>
        <p:spPr>
          <a:xfrm rot="10800000" flipH="1">
            <a:off x="2986092" y="2282455"/>
            <a:ext cx="748237" cy="7340"/>
          </a:xfrm>
          <a:prstGeom prst="straightConnector1">
            <a:avLst/>
          </a:prstGeom>
          <a:noFill/>
          <a:ln w="635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6" name="Shape 516"/>
          <p:cNvCxnSpPr/>
          <p:nvPr/>
        </p:nvCxnSpPr>
        <p:spPr>
          <a:xfrm rot="10800000" flipH="1">
            <a:off x="3271842" y="2640122"/>
            <a:ext cx="525149" cy="3291"/>
          </a:xfrm>
          <a:prstGeom prst="straightConnector1">
            <a:avLst/>
          </a:prstGeom>
          <a:noFill/>
          <a:ln w="635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7" name="Shape 517"/>
          <p:cNvCxnSpPr/>
          <p:nvPr/>
        </p:nvCxnSpPr>
        <p:spPr>
          <a:xfrm rot="10800000" flipH="1">
            <a:off x="3028954" y="2989687"/>
            <a:ext cx="748237" cy="7340"/>
          </a:xfrm>
          <a:prstGeom prst="straightConnector1">
            <a:avLst/>
          </a:prstGeom>
          <a:noFill/>
          <a:ln w="635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" name="Straight Arrow Connector 3"/>
          <p:cNvCxnSpPr>
            <a:stCxn id="510" idx="2"/>
          </p:cNvCxnSpPr>
          <p:nvPr/>
        </p:nvCxnSpPr>
        <p:spPr bwMode="auto">
          <a:xfrm>
            <a:off x="874198" y="1789512"/>
            <a:ext cx="169410" cy="4221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Arrow Connector 14"/>
          <p:cNvCxnSpPr>
            <a:stCxn id="511" idx="2"/>
          </p:cNvCxnSpPr>
          <p:nvPr/>
        </p:nvCxnSpPr>
        <p:spPr bwMode="auto">
          <a:xfrm flipH="1">
            <a:off x="1403648" y="1444839"/>
            <a:ext cx="1038846" cy="7668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Arrow Connector 17"/>
          <p:cNvCxnSpPr>
            <a:stCxn id="512" idx="2"/>
          </p:cNvCxnSpPr>
          <p:nvPr/>
        </p:nvCxnSpPr>
        <p:spPr bwMode="auto">
          <a:xfrm flipH="1">
            <a:off x="1924401" y="1767047"/>
            <a:ext cx="2062408" cy="5154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427352" y="3147814"/>
            <a:ext cx="1" cy="4295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35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Come </a:t>
            </a:r>
            <a:r>
              <a:rPr lang="en-US" dirty="0" err="1" smtClean="0">
                <a:sym typeface="Cabin"/>
              </a:rPr>
              <a:t>una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ricetta</a:t>
            </a:r>
            <a:r>
              <a:rPr lang="en-US" dirty="0" smtClean="0">
                <a:sym typeface="Cabin"/>
              </a:rPr>
              <a:t> o </a:t>
            </a:r>
            <a:r>
              <a:rPr lang="en-US" dirty="0" smtClean="0">
                <a:sym typeface="Cabin"/>
              </a:rPr>
              <a:t>le </a:t>
            </a:r>
            <a:r>
              <a:rPr lang="en-US" dirty="0" err="1" smtClean="0">
                <a:sym typeface="Cabin"/>
              </a:rPr>
              <a:t>istruzioni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installazione</a:t>
            </a:r>
            <a:r>
              <a:rPr lang="en-US" dirty="0" smtClean="0">
                <a:sym typeface="Cabin"/>
              </a:rPr>
              <a:t>, un </a:t>
            </a:r>
            <a:r>
              <a:rPr lang="en-US" dirty="0" err="1" smtClean="0">
                <a:sym typeface="Cabin"/>
              </a:rPr>
              <a:t>programma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è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una</a:t>
            </a:r>
            <a:r>
              <a:rPr lang="en-US" dirty="0" smtClean="0">
                <a:sym typeface="Cabin"/>
              </a:rPr>
              <a:t> </a:t>
            </a:r>
            <a:r>
              <a:rPr lang="en-US" b="1" dirty="0" err="1" smtClean="0">
                <a:sym typeface="Cabin"/>
              </a:rPr>
              <a:t>sequenza</a:t>
            </a:r>
            <a:r>
              <a:rPr lang="en-US" b="1" dirty="0" smtClean="0">
                <a:sym typeface="Cabin"/>
              </a:rPr>
              <a:t> </a:t>
            </a:r>
            <a:r>
              <a:rPr lang="en-US" dirty="0" smtClean="0">
                <a:sym typeface="Cabin"/>
              </a:rPr>
              <a:t>di </a:t>
            </a:r>
            <a:r>
              <a:rPr lang="en-US" dirty="0" err="1" smtClean="0">
                <a:sym typeface="Cabin"/>
              </a:rPr>
              <a:t>passi</a:t>
            </a:r>
            <a:r>
              <a:rPr lang="en-US" dirty="0" smtClean="0">
                <a:sym typeface="Cabin"/>
              </a:rPr>
              <a:t> da fare in </a:t>
            </a:r>
            <a:r>
              <a:rPr lang="en-US" dirty="0" err="1" smtClean="0">
                <a:sym typeface="Cabin"/>
              </a:rPr>
              <a:t>ordine</a:t>
            </a:r>
            <a:endParaRPr lang="en-US" dirty="0" smtClean="0">
              <a:sym typeface="Cabin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Qualche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passo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condizionato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alla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verifica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una</a:t>
            </a:r>
            <a:r>
              <a:rPr lang="en-US" dirty="0" smtClean="0">
                <a:sym typeface="Cabin"/>
              </a:rPr>
              <a:t> </a:t>
            </a:r>
            <a:r>
              <a:rPr lang="en-US" b="1" dirty="0" err="1" smtClean="0">
                <a:sym typeface="Cabin"/>
              </a:rPr>
              <a:t>condizione</a:t>
            </a:r>
            <a:r>
              <a:rPr lang="en-US" dirty="0" smtClean="0">
                <a:sym typeface="Cabin"/>
              </a:rPr>
              <a:t> e a volte </a:t>
            </a:r>
            <a:r>
              <a:rPr lang="en-US" dirty="0" err="1" smtClean="0">
                <a:sym typeface="Cabin"/>
              </a:rPr>
              <a:t>può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essere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saltato</a:t>
            </a:r>
            <a:r>
              <a:rPr lang="en-US" dirty="0" smtClean="0">
                <a:sym typeface="Cabin"/>
              </a:rPr>
              <a:t> </a:t>
            </a:r>
            <a:endParaRPr lang="en-US" dirty="0" smtClean="0">
              <a:sym typeface="Cabin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Qualche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volta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passo</a:t>
            </a:r>
            <a:r>
              <a:rPr lang="en-US" dirty="0" smtClean="0">
                <a:sym typeface="Cabin"/>
              </a:rPr>
              <a:t> o un </a:t>
            </a:r>
            <a:r>
              <a:rPr lang="en-US" dirty="0" err="1" smtClean="0">
                <a:sym typeface="Cabin"/>
              </a:rPr>
              <a:t>gruppo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essi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deve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essere</a:t>
            </a:r>
            <a:r>
              <a:rPr lang="en-US" dirty="0" smtClean="0">
                <a:sym typeface="Cabin"/>
              </a:rPr>
              <a:t> </a:t>
            </a:r>
            <a:r>
              <a:rPr lang="en-US" b="1" dirty="0" err="1" smtClean="0">
                <a:sym typeface="Cabin"/>
              </a:rPr>
              <a:t>ripetuto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più</a:t>
            </a:r>
            <a:r>
              <a:rPr lang="en-US" dirty="0" smtClean="0">
                <a:sym typeface="Cabin"/>
              </a:rPr>
              <a:t> volte (</a:t>
            </a:r>
            <a:r>
              <a:rPr lang="en-US" dirty="0" err="1" smtClean="0">
                <a:sym typeface="Cabin"/>
              </a:rPr>
              <a:t>cicli</a:t>
            </a:r>
            <a:r>
              <a:rPr lang="en-US" dirty="0" smtClean="0">
                <a:sym typeface="Cabin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Qualche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volta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alcuni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passi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sono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raggruppati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richiamati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essere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usati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più</a:t>
            </a:r>
            <a:r>
              <a:rPr lang="en-US" dirty="0" smtClean="0">
                <a:sym typeface="Cabin"/>
              </a:rPr>
              <a:t> volte </a:t>
            </a:r>
            <a:r>
              <a:rPr lang="en-US" dirty="0" err="1" smtClean="0">
                <a:sym typeface="Cabin"/>
              </a:rPr>
              <a:t>laddove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servono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nel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programma</a:t>
            </a:r>
            <a:r>
              <a:rPr lang="en-US" dirty="0" smtClean="0">
                <a:sym typeface="Cabin"/>
              </a:rPr>
              <a:t> (</a:t>
            </a:r>
            <a:r>
              <a:rPr lang="en-US" dirty="0" err="1" smtClean="0">
                <a:sym typeface="Cabin"/>
              </a:rPr>
              <a:t>queste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sono</a:t>
            </a:r>
            <a:r>
              <a:rPr lang="en-US" dirty="0" smtClean="0">
                <a:sym typeface="Cabin"/>
              </a:rPr>
              <a:t> le </a:t>
            </a:r>
            <a:r>
              <a:rPr lang="en-US" dirty="0" err="1" smtClean="0">
                <a:sym typeface="Cabin"/>
              </a:rPr>
              <a:t>funzioni</a:t>
            </a:r>
            <a:r>
              <a:rPr lang="en-US" dirty="0" smtClean="0">
                <a:sym typeface="Cabin"/>
              </a:rPr>
              <a:t>)</a:t>
            </a:r>
            <a:endParaRPr lang="en-US" dirty="0">
              <a:sym typeface="Cabin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>
                <a:sym typeface="Cabin"/>
              </a:rPr>
              <a:t>Passi</a:t>
            </a:r>
            <a:r>
              <a:rPr lang="en-US" sz="2400" dirty="0" smtClean="0">
                <a:sym typeface="Cabin"/>
              </a:rPr>
              <a:t> di un </a:t>
            </a:r>
            <a:r>
              <a:rPr lang="en-US" sz="2400" dirty="0" err="1" smtClean="0">
                <a:sym typeface="Cabin"/>
              </a:rPr>
              <a:t>programma</a:t>
            </a:r>
            <a:r>
              <a:rPr lang="en-US" sz="2400" dirty="0" smtClean="0">
                <a:sym typeface="Cabin"/>
              </a:rPr>
              <a:t> (</a:t>
            </a:r>
            <a:r>
              <a:rPr lang="en-US" sz="2400" dirty="0" err="1" smtClean="0">
                <a:sym typeface="Cabin"/>
              </a:rPr>
              <a:t>istruzioni</a:t>
            </a:r>
            <a:r>
              <a:rPr lang="en-US" sz="2400" dirty="0" smtClean="0">
                <a:sym typeface="Cabin"/>
              </a:rPr>
              <a:t>) </a:t>
            </a:r>
            <a:r>
              <a:rPr lang="en-US" sz="2400" dirty="0" smtClean="0">
                <a:sym typeface="Cabin"/>
              </a:rPr>
              <a:t>e </a:t>
            </a:r>
            <a:r>
              <a:rPr lang="en-US" sz="2400" dirty="0" err="1" smtClean="0">
                <a:sym typeface="Cabin"/>
              </a:rPr>
              <a:t>flusso</a:t>
            </a:r>
            <a:r>
              <a:rPr lang="en-US" sz="2400" dirty="0" smtClean="0">
                <a:sym typeface="Cabin"/>
              </a:rPr>
              <a:t> di </a:t>
            </a:r>
            <a:r>
              <a:rPr lang="en-US" sz="2400" dirty="0" err="1" smtClean="0">
                <a:sym typeface="Cabin"/>
              </a:rPr>
              <a:t>programma</a:t>
            </a:r>
            <a:endParaRPr lang="en-US" sz="2400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1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Passi</a:t>
            </a:r>
            <a:r>
              <a:rPr lang="en-US" dirty="0" smtClean="0">
                <a:sym typeface="Cabin"/>
              </a:rPr>
              <a:t> (</a:t>
            </a:r>
            <a:r>
              <a:rPr lang="en-US" dirty="0" err="1">
                <a:sym typeface="Cabin"/>
              </a:rPr>
              <a:t>i</a:t>
            </a:r>
            <a:r>
              <a:rPr lang="en-US" dirty="0" err="1" smtClean="0">
                <a:sym typeface="Cabin"/>
              </a:rPr>
              <a:t>struzioni</a:t>
            </a:r>
            <a:r>
              <a:rPr lang="en-US" dirty="0" smtClean="0">
                <a:sym typeface="Cabin"/>
              </a:rPr>
              <a:t>) </a:t>
            </a:r>
            <a:r>
              <a:rPr lang="en-US" dirty="0" err="1" smtClean="0">
                <a:sym typeface="Cabin"/>
              </a:rPr>
              <a:t>Sequenziali</a:t>
            </a:r>
            <a:endParaRPr lang="en-US" dirty="0">
              <a:sym typeface="Cabin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3702443" y="1835290"/>
            <a:ext cx="1825113" cy="13790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endParaRPr lang="en-US" sz="18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8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18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=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18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18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= x + 2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18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644571" y="2045785"/>
            <a:ext cx="975430" cy="89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8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  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  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892973" y="1799999"/>
            <a:ext cx="1543049" cy="251817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x = 2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892973" y="2266130"/>
            <a:ext cx="1543049" cy="251817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5" name="Shape 555"/>
          <p:cNvCxnSpPr/>
          <p:nvPr/>
        </p:nvCxnSpPr>
        <p:spPr>
          <a:xfrm rot="10800000">
            <a:off x="1653778" y="2051877"/>
            <a:ext cx="8036" cy="239092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6" name="Shape 556"/>
          <p:cNvSpPr txBox="1"/>
          <p:nvPr/>
        </p:nvSpPr>
        <p:spPr>
          <a:xfrm>
            <a:off x="892973" y="2722274"/>
            <a:ext cx="1543049" cy="251817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Cabin"/>
              </a:rPr>
              <a:t>x = x + 2</a:t>
            </a:r>
          </a:p>
        </p:txBody>
      </p:sp>
      <p:cxnSp>
        <p:nvCxnSpPr>
          <p:cNvPr id="557" name="Shape 557"/>
          <p:cNvCxnSpPr/>
          <p:nvPr/>
        </p:nvCxnSpPr>
        <p:spPr>
          <a:xfrm rot="10800000">
            <a:off x="1653778" y="2514719"/>
            <a:ext cx="8036" cy="239092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8" name="Shape 558"/>
          <p:cNvSpPr txBox="1"/>
          <p:nvPr/>
        </p:nvSpPr>
        <p:spPr>
          <a:xfrm>
            <a:off x="892973" y="3187673"/>
            <a:ext cx="1543049" cy="251817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9" name="Shape 559"/>
          <p:cNvCxnSpPr/>
          <p:nvPr/>
        </p:nvCxnSpPr>
        <p:spPr>
          <a:xfrm rot="10800000">
            <a:off x="1653778" y="2974029"/>
            <a:ext cx="8036" cy="239092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0" name="Shape 560"/>
          <p:cNvCxnSpPr/>
          <p:nvPr/>
        </p:nvCxnSpPr>
        <p:spPr>
          <a:xfrm flipH="1">
            <a:off x="4935571" y="2612789"/>
            <a:ext cx="1553994" cy="30399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1" name="Shape 561"/>
          <p:cNvCxnSpPr/>
          <p:nvPr/>
        </p:nvCxnSpPr>
        <p:spPr>
          <a:xfrm flipH="1">
            <a:off x="4935573" y="2870002"/>
            <a:ext cx="1565542" cy="258962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62" name="Shape 562"/>
          <p:cNvSpPr txBox="1"/>
          <p:nvPr/>
        </p:nvSpPr>
        <p:spPr>
          <a:xfrm>
            <a:off x="1155487" y="3692047"/>
            <a:ext cx="6975620" cy="450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When a program is running, it flows from one step to the next.  As programmers, we set up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paths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 for the program to follow.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Passi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Condizionali</a:t>
            </a:r>
            <a:endParaRPr lang="en-US" dirty="0">
              <a:sym typeface="Cabin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7697261" y="2145806"/>
            <a:ext cx="889397" cy="9215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Minore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Fine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4211960" y="1855145"/>
            <a:ext cx="2726293" cy="21029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Programma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x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 x &lt; 10: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(’</a:t>
            </a:r>
            <a:r>
              <a:rPr lang="en-US" sz="1600" b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Minore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'</a:t>
            </a: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 x &gt; 20: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(’Maggiore'</a:t>
            </a: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(’Fine'</a:t>
            </a: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700092" y="1055490"/>
            <a:ext cx="1543049" cy="25186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x = 5</a:t>
            </a:r>
          </a:p>
        </p:txBody>
      </p:sp>
      <p:cxnSp>
        <p:nvCxnSpPr>
          <p:cNvPr id="571" name="Shape 571"/>
          <p:cNvCxnSpPr/>
          <p:nvPr/>
        </p:nvCxnSpPr>
        <p:spPr>
          <a:xfrm rot="10800000">
            <a:off x="1460899" y="1307976"/>
            <a:ext cx="8036" cy="239092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2" name="Shape 572"/>
          <p:cNvCxnSpPr>
            <a:endCxn id="569" idx="3"/>
          </p:cNvCxnSpPr>
          <p:nvPr/>
        </p:nvCxnSpPr>
        <p:spPr>
          <a:xfrm flipH="1">
            <a:off x="6938253" y="2730478"/>
            <a:ext cx="678504" cy="17613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3" name="Shape 573"/>
          <p:cNvSpPr/>
          <p:nvPr/>
        </p:nvSpPr>
        <p:spPr>
          <a:xfrm>
            <a:off x="664369" y="1537696"/>
            <a:ext cx="1614488" cy="535781"/>
          </a:xfrm>
          <a:prstGeom prst="diamond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>
                <a:latin typeface="Arial" charset="0"/>
                <a:ea typeface="Arial" charset="0"/>
                <a:cs typeface="Arial" charset="0"/>
                <a:sym typeface="Cabin"/>
              </a:rPr>
              <a:t>x &lt; 10 ?</a:t>
            </a:r>
          </a:p>
        </p:txBody>
      </p:sp>
      <p:cxnSp>
        <p:nvCxnSpPr>
          <p:cNvPr id="574" name="Shape 574"/>
          <p:cNvCxnSpPr/>
          <p:nvPr/>
        </p:nvCxnSpPr>
        <p:spPr>
          <a:xfrm rot="10800000">
            <a:off x="1460901" y="2051375"/>
            <a:ext cx="10715" cy="679103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5" name="Shape 575"/>
          <p:cNvSpPr txBox="1"/>
          <p:nvPr/>
        </p:nvSpPr>
        <p:spPr>
          <a:xfrm>
            <a:off x="1871666" y="2057403"/>
            <a:ext cx="1643063" cy="31611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Cabin"/>
              </a:rPr>
              <a:t>(’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Minore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76" name="Shape 576"/>
          <p:cNvCxnSpPr/>
          <p:nvPr/>
        </p:nvCxnSpPr>
        <p:spPr>
          <a:xfrm rot="10800000">
            <a:off x="2271716" y="1802905"/>
            <a:ext cx="437555" cy="6698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7" name="Shape 577"/>
          <p:cNvCxnSpPr/>
          <p:nvPr/>
        </p:nvCxnSpPr>
        <p:spPr>
          <a:xfrm rot="10800000" flipH="1">
            <a:off x="2690515" y="1802907"/>
            <a:ext cx="8930" cy="271909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8" name="Shape 578"/>
          <p:cNvCxnSpPr/>
          <p:nvPr/>
        </p:nvCxnSpPr>
        <p:spPr>
          <a:xfrm flipH="1">
            <a:off x="2690515" y="2367487"/>
            <a:ext cx="8930" cy="132605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9" name="Shape 579"/>
          <p:cNvCxnSpPr/>
          <p:nvPr/>
        </p:nvCxnSpPr>
        <p:spPr>
          <a:xfrm>
            <a:off x="1490368" y="2507456"/>
            <a:ext cx="1209079" cy="0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0" name="Shape 580"/>
          <p:cNvSpPr/>
          <p:nvPr/>
        </p:nvSpPr>
        <p:spPr>
          <a:xfrm>
            <a:off x="664369" y="2694983"/>
            <a:ext cx="1614488" cy="535781"/>
          </a:xfrm>
          <a:prstGeom prst="diamond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>
                <a:latin typeface="Arial" charset="0"/>
                <a:ea typeface="Arial" charset="0"/>
                <a:cs typeface="Arial" charset="0"/>
                <a:sym typeface="Cabin"/>
              </a:rPr>
              <a:t>x &gt; 20 ?</a:t>
            </a:r>
          </a:p>
        </p:txBody>
      </p:sp>
      <p:cxnSp>
        <p:nvCxnSpPr>
          <p:cNvPr id="581" name="Shape 581"/>
          <p:cNvCxnSpPr/>
          <p:nvPr/>
        </p:nvCxnSpPr>
        <p:spPr>
          <a:xfrm rot="10800000">
            <a:off x="1460901" y="3215360"/>
            <a:ext cx="10715" cy="679103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2" name="Shape 582"/>
          <p:cNvSpPr txBox="1"/>
          <p:nvPr/>
        </p:nvSpPr>
        <p:spPr>
          <a:xfrm>
            <a:off x="1871666" y="3214691"/>
            <a:ext cx="1643063" cy="31611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Cabin"/>
              </a:rPr>
              <a:t>(’Maggiore'</a:t>
            </a: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2271716" y="2960191"/>
            <a:ext cx="437555" cy="6698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4" name="Shape 584"/>
          <p:cNvCxnSpPr/>
          <p:nvPr/>
        </p:nvCxnSpPr>
        <p:spPr>
          <a:xfrm rot="10800000" flipH="1">
            <a:off x="2690515" y="2960195"/>
            <a:ext cx="8930" cy="271909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5" name="Shape 585"/>
          <p:cNvCxnSpPr/>
          <p:nvPr/>
        </p:nvCxnSpPr>
        <p:spPr>
          <a:xfrm flipH="1">
            <a:off x="2690515" y="3524774"/>
            <a:ext cx="8930" cy="132605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6" name="Shape 586"/>
          <p:cNvCxnSpPr/>
          <p:nvPr/>
        </p:nvCxnSpPr>
        <p:spPr>
          <a:xfrm>
            <a:off x="1490368" y="3664744"/>
            <a:ext cx="1209079" cy="0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7" name="Shape 587"/>
          <p:cNvCxnSpPr/>
          <p:nvPr/>
        </p:nvCxnSpPr>
        <p:spPr>
          <a:xfrm flipH="1">
            <a:off x="6444208" y="3147814"/>
            <a:ext cx="1186489" cy="697855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8" name="Shape 588"/>
          <p:cNvSpPr txBox="1"/>
          <p:nvPr/>
        </p:nvSpPr>
        <p:spPr>
          <a:xfrm>
            <a:off x="700092" y="3873698"/>
            <a:ext cx="1543049" cy="251817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Cabin"/>
              </a:rPr>
              <a:t>(’Fine'</a:t>
            </a: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2483347" y="1532335"/>
            <a:ext cx="408086" cy="2625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929412" y="2165599"/>
            <a:ext cx="408037" cy="2624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8" name="Shape 591"/>
          <p:cNvSpPr txBox="1"/>
          <p:nvPr/>
        </p:nvSpPr>
        <p:spPr>
          <a:xfrm>
            <a:off x="935757" y="3294772"/>
            <a:ext cx="408037" cy="2624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9" name="Shape 589"/>
          <p:cNvSpPr txBox="1"/>
          <p:nvPr/>
        </p:nvSpPr>
        <p:spPr>
          <a:xfrm>
            <a:off x="2483347" y="2669062"/>
            <a:ext cx="408086" cy="2625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38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1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Passi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ripetuti</a:t>
            </a:r>
            <a:r>
              <a:rPr lang="en-US" dirty="0" smtClean="0">
                <a:sym typeface="Cabin"/>
              </a:rPr>
              <a:t> (</a:t>
            </a:r>
            <a:r>
              <a:rPr lang="en-US" dirty="0" err="1" smtClean="0">
                <a:sym typeface="Cabin"/>
              </a:rPr>
              <a:t>Cicli</a:t>
            </a:r>
            <a:r>
              <a:rPr lang="en-US" dirty="0" smtClean="0">
                <a:sym typeface="Cabin"/>
              </a:rPr>
              <a:t>)</a:t>
            </a:r>
            <a:endParaRPr lang="en-US" dirty="0">
              <a:sym typeface="Cabin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7502219" y="1658110"/>
            <a:ext cx="1121513" cy="18002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Lancio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  <a:endParaRPr lang="en-US" sz="2000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4214228" y="1744789"/>
            <a:ext cx="2191038" cy="1635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00" b="1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while n &gt; 0 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print(n)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n = n – 1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print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(’</a:t>
            </a:r>
            <a:r>
              <a:rPr lang="en-US" sz="16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</a:t>
            </a:r>
            <a:r>
              <a:rPr lang="en-US" sz="1600" b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ancio</a:t>
            </a:r>
            <a:r>
              <a:rPr lang="en-US" sz="16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!</a:t>
            </a:r>
            <a:r>
              <a:rPr lang="en-US" sz="16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')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>
            <a:off x="1596564" y="1478945"/>
            <a:ext cx="8100" cy="239076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0" name="Shape 600"/>
          <p:cNvCxnSpPr/>
          <p:nvPr/>
        </p:nvCxnSpPr>
        <p:spPr>
          <a:xfrm flipH="1">
            <a:off x="5698038" y="2265572"/>
            <a:ext cx="1530547" cy="51970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1" name="Shape 601"/>
          <p:cNvSpPr/>
          <p:nvPr/>
        </p:nvSpPr>
        <p:spPr>
          <a:xfrm>
            <a:off x="800104" y="1709258"/>
            <a:ext cx="1614431" cy="535739"/>
          </a:xfrm>
          <a:prstGeom prst="diamond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</a:pPr>
            <a:r>
              <a:rPr lang="en-US" sz="2000">
                <a:latin typeface="Arial" charset="0"/>
                <a:ea typeface="Arial" charset="0"/>
                <a:cs typeface="Arial" charset="0"/>
                <a:sym typeface="Cabin"/>
              </a:rPr>
              <a:t>n &gt; 0 ?</a:t>
            </a:r>
          </a:p>
        </p:txBody>
      </p:sp>
      <p:cxnSp>
        <p:nvCxnSpPr>
          <p:cNvPr id="602" name="Shape 602"/>
          <p:cNvCxnSpPr/>
          <p:nvPr/>
        </p:nvCxnSpPr>
        <p:spPr>
          <a:xfrm rot="10800000" flipH="1">
            <a:off x="1595738" y="2245015"/>
            <a:ext cx="11643" cy="977822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3" name="Shape 603"/>
          <p:cNvCxnSpPr/>
          <p:nvPr/>
        </p:nvCxnSpPr>
        <p:spPr>
          <a:xfrm rot="10800000">
            <a:off x="2407447" y="1974466"/>
            <a:ext cx="437555" cy="6698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4" name="Shape 604"/>
          <p:cNvCxnSpPr/>
          <p:nvPr/>
        </p:nvCxnSpPr>
        <p:spPr>
          <a:xfrm rot="10800000" flipH="1">
            <a:off x="2826247" y="1974470"/>
            <a:ext cx="8930" cy="271909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5" name="Shape 605"/>
          <p:cNvCxnSpPr>
            <a:stCxn id="606" idx="2"/>
          </p:cNvCxnSpPr>
          <p:nvPr/>
        </p:nvCxnSpPr>
        <p:spPr>
          <a:xfrm flipH="1">
            <a:off x="2826253" y="3080899"/>
            <a:ext cx="2700" cy="126563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7" name="Shape 607"/>
          <p:cNvCxnSpPr/>
          <p:nvPr/>
        </p:nvCxnSpPr>
        <p:spPr>
          <a:xfrm>
            <a:off x="1604666" y="3208772"/>
            <a:ext cx="1230525" cy="6075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8" name="Shape 608"/>
          <p:cNvCxnSpPr/>
          <p:nvPr/>
        </p:nvCxnSpPr>
        <p:spPr>
          <a:xfrm flipH="1">
            <a:off x="600075" y="1981167"/>
            <a:ext cx="223242" cy="1339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9" name="Shape 609"/>
          <p:cNvCxnSpPr/>
          <p:nvPr/>
        </p:nvCxnSpPr>
        <p:spPr>
          <a:xfrm rot="10800000" flipH="1">
            <a:off x="1597523" y="3410413"/>
            <a:ext cx="8943" cy="271856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 flipV="1">
            <a:off x="618831" y="1974470"/>
            <a:ext cx="1" cy="1467613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609898" y="3417727"/>
            <a:ext cx="985838" cy="0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 flipH="1" flipV="1">
            <a:off x="6405267" y="3510113"/>
            <a:ext cx="951904" cy="141757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13" name="Shape 613"/>
          <p:cNvSpPr txBox="1"/>
          <p:nvPr/>
        </p:nvSpPr>
        <p:spPr>
          <a:xfrm>
            <a:off x="2901451" y="4012594"/>
            <a:ext cx="5954344" cy="5033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Loops (repeated steps) have iteration variables that change each time through a loop.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305397" y="1661035"/>
            <a:ext cx="407194" cy="2625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752774" y="3670218"/>
            <a:ext cx="1716342" cy="31615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(’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  <a:sym typeface="Cabin"/>
              </a:rPr>
              <a:t>Lancio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!'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620863" y="1661035"/>
            <a:ext cx="561178" cy="2625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785813" y="1162761"/>
            <a:ext cx="1643118" cy="31615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014538" y="2250397"/>
            <a:ext cx="1643118" cy="31615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print(n)</a:t>
            </a:r>
          </a:p>
        </p:txBody>
      </p:sp>
      <p:cxnSp>
        <p:nvCxnSpPr>
          <p:cNvPr id="619" name="Shape 619"/>
          <p:cNvCxnSpPr/>
          <p:nvPr/>
        </p:nvCxnSpPr>
        <p:spPr>
          <a:xfrm flipH="1" flipV="1">
            <a:off x="5698038" y="2839528"/>
            <a:ext cx="1574303" cy="268560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6" name="Shape 606"/>
          <p:cNvSpPr txBox="1"/>
          <p:nvPr/>
        </p:nvSpPr>
        <p:spPr>
          <a:xfrm>
            <a:off x="2007394" y="2764747"/>
            <a:ext cx="1643118" cy="31615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00">
                <a:latin typeface="Arial" charset="0"/>
                <a:ea typeface="Arial" charset="0"/>
                <a:cs typeface="Arial" charset="0"/>
                <a:sym typeface="Cabin"/>
              </a:rPr>
              <a:t> n = n -1</a:t>
            </a:r>
          </a:p>
        </p:txBody>
      </p:sp>
      <p:cxnSp>
        <p:nvCxnSpPr>
          <p:cNvPr id="620" name="Shape 620"/>
          <p:cNvCxnSpPr>
            <a:stCxn id="606" idx="0"/>
            <a:endCxn id="618" idx="2"/>
          </p:cNvCxnSpPr>
          <p:nvPr/>
        </p:nvCxnSpPr>
        <p:spPr>
          <a:xfrm flipV="1">
            <a:off x="2828955" y="2566550"/>
            <a:ext cx="7144" cy="198197"/>
          </a:xfrm>
          <a:prstGeom prst="straightConnector1">
            <a:avLst/>
          </a:prstGeom>
          <a:noFill/>
          <a:ln w="762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cosa</a:t>
            </a:r>
            <a:r>
              <a:rPr lang="en-US" dirty="0" smtClean="0"/>
              <a:t> </a:t>
            </a:r>
            <a:r>
              <a:rPr lang="en-US" dirty="0" err="1" smtClean="0"/>
              <a:t>è</a:t>
            </a:r>
            <a:r>
              <a:rPr lang="en-US" dirty="0" smtClean="0"/>
              <a:t> la </a:t>
            </a:r>
            <a:r>
              <a:rPr lang="en-US" dirty="0" err="1" smtClean="0"/>
              <a:t>programmazione</a:t>
            </a:r>
            <a:r>
              <a:rPr lang="en-US" dirty="0" smtClean="0"/>
              <a:t> (o coding)?</a:t>
            </a:r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5410" y="2551198"/>
            <a:ext cx="170807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>
                <a:latin typeface="Arial" charset="0"/>
              </a:rPr>
              <a:t>Specifiche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738938" y="879141"/>
            <a:ext cx="1273777" cy="424836"/>
          </a:xfrm>
          <a:prstGeom prst="cloudCallout">
            <a:avLst>
              <a:gd name="adj1" fmla="val 7431"/>
              <a:gd name="adj2" fmla="val 93435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 sz="160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1560" y="976767"/>
            <a:ext cx="14751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200" dirty="0">
                <a:latin typeface="Arial" charset="0"/>
              </a:rPr>
              <a:t>Problema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95410" y="2898790"/>
            <a:ext cx="170807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>
                <a:latin typeface="Arial" charset="0"/>
              </a:rPr>
              <a:t>Algoritmo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66570" y="2859782"/>
            <a:ext cx="57178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sz="1400" i="1" dirty="0">
                <a:latin typeface="Arial" charset="0"/>
              </a:rPr>
              <a:t>- Soluzione del Problema in forma adatta alla risoluzione automatica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95410" y="3246383"/>
            <a:ext cx="170807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>
                <a:latin typeface="Arial" charset="0"/>
              </a:rPr>
              <a:t>Programma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849447" y="3091898"/>
            <a:ext cx="0" cy="1544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066570" y="3219822"/>
            <a:ext cx="56243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sz="1400" i="1" dirty="0">
                <a:latin typeface="Arial" charset="0"/>
              </a:rPr>
              <a:t>- Descrizione dell’Algoritmo in forma comprensibile dal calcolatore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849447" y="3503860"/>
            <a:ext cx="0" cy="3239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849447" y="2744305"/>
            <a:ext cx="0" cy="1544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7016" y="2427734"/>
            <a:ext cx="2251552" cy="1180240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pic>
        <p:nvPicPr>
          <p:cNvPr id="28" name="Picture 27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3823998"/>
            <a:ext cx="1375679" cy="69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061354" y="2349248"/>
            <a:ext cx="58257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sz="1400" i="1" dirty="0">
                <a:latin typeface="Arial" charset="0"/>
              </a:rPr>
              <a:t>- Uso del calcolatore per agevolare e potenziare le possibilità di trattamento dell’informazione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22466"/>
              </p:ext>
            </p:extLst>
          </p:nvPr>
        </p:nvGraphicFramePr>
        <p:xfrm>
          <a:off x="1451040" y="1268573"/>
          <a:ext cx="815217" cy="871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ClipArt" r:id="rId4" imgW="1854740" imgH="3988340" progId="MS_ClipArt_Gallery.2">
                  <p:embed/>
                </p:oleObj>
              </mc:Choice>
              <mc:Fallback>
                <p:oleObj name="ClipArt" r:id="rId4" imgW="1854740" imgH="39883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040" y="1268573"/>
                        <a:ext cx="815217" cy="871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2105168" y="4011910"/>
            <a:ext cx="136815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050" i="1" dirty="0">
                <a:latin typeface="Arial" charset="0"/>
              </a:rPr>
              <a:t>Esecutore </a:t>
            </a:r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>
            <a:off x="1835696" y="2211709"/>
            <a:ext cx="0" cy="3239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4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Classifichiamo</a:t>
            </a:r>
            <a:r>
              <a:rPr lang="en-US" dirty="0" smtClean="0"/>
              <a:t> le </a:t>
            </a:r>
            <a:r>
              <a:rPr lang="en-US" dirty="0" err="1" smtClean="0"/>
              <a:t>istruzioni</a:t>
            </a:r>
            <a:r>
              <a:rPr lang="en-US" dirty="0" smtClean="0"/>
              <a:t> del primo </a:t>
            </a:r>
            <a:r>
              <a:rPr lang="en-US" dirty="0" err="1" smtClean="0"/>
              <a:t>esempio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hape 626"/>
          <p:cNvSpPr txBox="1"/>
          <p:nvPr/>
        </p:nvSpPr>
        <p:spPr>
          <a:xfrm>
            <a:off x="7313846" y="3101199"/>
            <a:ext cx="1434543" cy="11545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Sequential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7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Repeated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4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4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letter not in text: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Classifichiamo</a:t>
            </a:r>
            <a:r>
              <a:rPr lang="en-US" dirty="0" smtClean="0"/>
              <a:t> le </a:t>
            </a:r>
            <a:r>
              <a:rPr lang="en-US" dirty="0" err="1" smtClean="0"/>
              <a:t>istruzioni</a:t>
            </a:r>
            <a:r>
              <a:rPr lang="en-US" dirty="0" smtClean="0"/>
              <a:t> del primo </a:t>
            </a:r>
            <a:r>
              <a:rPr lang="en-US" dirty="0" err="1" smtClean="0"/>
              <a:t>esempio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hape 626"/>
          <p:cNvSpPr txBox="1"/>
          <p:nvPr/>
        </p:nvSpPr>
        <p:spPr>
          <a:xfrm>
            <a:off x="7313846" y="3101199"/>
            <a:ext cx="1434543" cy="11545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Sequential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7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Repeated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7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32"/>
          <p:cNvSpPr txBox="1"/>
          <p:nvPr/>
        </p:nvSpPr>
        <p:spPr>
          <a:xfrm>
            <a:off x="6860754" y="915566"/>
            <a:ext cx="2247750" cy="34645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A short Python “Story” about how </a:t>
            </a: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identifying pangrams</a:t>
            </a:r>
            <a:endParaRPr lang="en-US" sz="16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word used to read data from a user 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00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-US" sz="1600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sentence about </a:t>
            </a:r>
            <a:r>
              <a:rPr lang="en-US" sz="1600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considering all alphabet letters</a:t>
            </a:r>
            <a:endParaRPr lang="en-US" sz="1600" dirty="0">
              <a:solidFill>
                <a:srgbClr val="00A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paragraph about </a:t>
            </a:r>
            <a:r>
              <a:rPr lang="en-US" sz="1600" dirty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informing the usage of the program outcome</a:t>
            </a:r>
            <a:endParaRPr lang="en-US" sz="1600" dirty="0">
              <a:solidFill>
                <a:srgbClr val="C97803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" name="Shape 634"/>
          <p:cNvCxnSpPr/>
          <p:nvPr/>
        </p:nvCxnSpPr>
        <p:spPr>
          <a:xfrm>
            <a:off x="3347868" y="2679762"/>
            <a:ext cx="3491897" cy="159822"/>
          </a:xfrm>
          <a:prstGeom prst="straightConnector1">
            <a:avLst/>
          </a:prstGeom>
          <a:noFill/>
          <a:ln w="38100" cap="flat" cmpd="sng">
            <a:solidFill>
              <a:srgbClr val="00A3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635"/>
          <p:cNvCxnSpPr/>
          <p:nvPr/>
        </p:nvCxnSpPr>
        <p:spPr>
          <a:xfrm>
            <a:off x="5364088" y="3705876"/>
            <a:ext cx="1387674" cy="129862"/>
          </a:xfrm>
          <a:prstGeom prst="straightConnector1">
            <a:avLst/>
          </a:prstGeom>
          <a:noFill/>
          <a:ln w="38100" cap="flat" cmpd="sng">
            <a:solidFill>
              <a:srgbClr val="C9780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633"/>
          <p:cNvCxnSpPr/>
          <p:nvPr/>
        </p:nvCxnSpPr>
        <p:spPr>
          <a:xfrm>
            <a:off x="1475657" y="1275607"/>
            <a:ext cx="5364105" cy="85877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37"/>
          <p:cNvSpPr txBox="1"/>
          <p:nvPr/>
        </p:nvSpPr>
        <p:spPr>
          <a:xfrm>
            <a:off x="323531" y="1203598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4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400" dirty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4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400" dirty="0" err="1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4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4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4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4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4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1470"/>
            <a:ext cx="8599199" cy="439911"/>
          </a:xfrm>
        </p:spPr>
        <p:txBody>
          <a:bodyPr>
            <a:noAutofit/>
          </a:bodyPr>
          <a:lstStyle/>
          <a:p>
            <a:r>
              <a:rPr lang="en-US" sz="2000" dirty="0" smtClean="0"/>
              <a:t>“Parole, </a:t>
            </a:r>
            <a:r>
              <a:rPr lang="en-US" sz="2000" dirty="0" err="1" smtClean="0"/>
              <a:t>Frasi</a:t>
            </a:r>
            <a:r>
              <a:rPr lang="en-US" sz="2000" dirty="0" smtClean="0"/>
              <a:t> e </a:t>
            </a:r>
            <a:r>
              <a:rPr lang="en-US" sz="2000" dirty="0" err="1" smtClean="0"/>
              <a:t>Paragrafi</a:t>
            </a:r>
            <a:r>
              <a:rPr lang="en-US" sz="2000" dirty="0" smtClean="0"/>
              <a:t>”… Come </a:t>
            </a:r>
            <a:r>
              <a:rPr lang="en-US" sz="2000" dirty="0" err="1" smtClean="0"/>
              <a:t>scrivere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Python Story</a:t>
            </a: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 smtClean="0">
                <a:sym typeface="Cabin"/>
              </a:rPr>
              <a:t>Intettivo</a:t>
            </a:r>
            <a:endParaRPr lang="en-US" dirty="0" smtClean="0">
              <a:sym typeface="Cabin"/>
            </a:endParaRPr>
          </a:p>
          <a:p>
            <a:pPr lvl="1"/>
            <a:r>
              <a:rPr lang="en-US" dirty="0" err="1" smtClean="0">
                <a:sym typeface="Cabin"/>
              </a:rPr>
              <a:t>Scriviamo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direttamente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all’interprete</a:t>
            </a:r>
            <a:r>
              <a:rPr lang="en-US" dirty="0" smtClean="0">
                <a:sym typeface="Cabin"/>
              </a:rPr>
              <a:t> </a:t>
            </a:r>
            <a:r>
              <a:rPr lang="en-US" dirty="0" smtClean="0">
                <a:sym typeface="Cabin"/>
              </a:rPr>
              <a:t>Python </a:t>
            </a:r>
            <a:r>
              <a:rPr lang="en-US" dirty="0" err="1" smtClean="0">
                <a:sym typeface="Cabin"/>
              </a:rPr>
              <a:t>una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linea</a:t>
            </a:r>
            <a:r>
              <a:rPr lang="en-US" dirty="0" smtClean="0">
                <a:sym typeface="Cabin"/>
              </a:rPr>
              <a:t> per </a:t>
            </a:r>
            <a:r>
              <a:rPr lang="en-US" dirty="0" err="1" smtClean="0">
                <a:sym typeface="Cabin"/>
              </a:rPr>
              <a:t>volta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lui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risponde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immediatamente</a:t>
            </a:r>
            <a:r>
              <a:rPr lang="en-US" dirty="0" smtClean="0">
                <a:sym typeface="Cabin"/>
              </a:rPr>
              <a:t>;</a:t>
            </a:r>
            <a:r>
              <a:rPr lang="en-US" dirty="0" smtClean="0">
                <a:sym typeface="Cabin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Script</a:t>
            </a:r>
            <a:endParaRPr lang="en-US" dirty="0" smtClean="0">
              <a:sym typeface="Cabin"/>
            </a:endParaRPr>
          </a:p>
          <a:p>
            <a:pPr lvl="1"/>
            <a:r>
              <a:rPr lang="en-US" dirty="0" err="1" smtClean="0">
                <a:sym typeface="Cabin"/>
              </a:rPr>
              <a:t>Inseriamo</a:t>
            </a:r>
            <a:r>
              <a:rPr lang="en-US" dirty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una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sequenza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istruzioni</a:t>
            </a:r>
            <a:r>
              <a:rPr lang="en-US" dirty="0" smtClean="0">
                <a:sym typeface="Cabin"/>
              </a:rPr>
              <a:t> (</a:t>
            </a:r>
            <a:r>
              <a:rPr lang="en-US" dirty="0" err="1" smtClean="0">
                <a:sym typeface="Cabin"/>
              </a:rPr>
              <a:t>linee</a:t>
            </a:r>
            <a:r>
              <a:rPr lang="en-US" dirty="0" smtClean="0">
                <a:sym typeface="Cabin"/>
              </a:rPr>
              <a:t>) in un file </a:t>
            </a:r>
            <a:r>
              <a:rPr lang="en-US" dirty="0" err="1" smtClean="0">
                <a:sym typeface="Cabin"/>
              </a:rPr>
              <a:t>usando</a:t>
            </a:r>
            <a:r>
              <a:rPr lang="en-US" dirty="0" smtClean="0">
                <a:sym typeface="Cabin"/>
              </a:rPr>
              <a:t> un </a:t>
            </a:r>
            <a:r>
              <a:rPr lang="en-US" dirty="0" err="1" smtClean="0">
                <a:sym typeface="Cabin"/>
              </a:rPr>
              <a:t>qualsiasi</a:t>
            </a:r>
            <a:r>
              <a:rPr lang="en-US" dirty="0" smtClean="0">
                <a:sym typeface="Cabin"/>
              </a:rPr>
              <a:t> editor di </a:t>
            </a:r>
            <a:r>
              <a:rPr lang="en-US" dirty="0" err="1" smtClean="0">
                <a:sym typeface="Cabin"/>
              </a:rPr>
              <a:t>testo</a:t>
            </a:r>
            <a:r>
              <a:rPr lang="en-US" dirty="0" smtClean="0">
                <a:sym typeface="Cabin"/>
              </a:rPr>
              <a:t> e </a:t>
            </a:r>
            <a:r>
              <a:rPr lang="en-US" dirty="0" err="1" smtClean="0">
                <a:sym typeface="Cabin"/>
              </a:rPr>
              <a:t>diciamo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all’interprete</a:t>
            </a:r>
            <a:r>
              <a:rPr lang="en-US" dirty="0" smtClean="0">
                <a:sym typeface="Cabin"/>
              </a:rPr>
              <a:t> Python di </a:t>
            </a:r>
            <a:r>
              <a:rPr lang="en-US" dirty="0" err="1" smtClean="0">
                <a:sym typeface="Cabin"/>
              </a:rPr>
              <a:t>eseguirlo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fino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alla</a:t>
            </a:r>
            <a:r>
              <a:rPr lang="en-US" dirty="0" smtClean="0">
                <a:sym typeface="Cabin"/>
              </a:rPr>
              <a:t> fine.</a:t>
            </a:r>
            <a:endParaRPr lang="en-US" dirty="0" smtClean="0">
              <a:sym typeface="Cabin"/>
            </a:endParaRPr>
          </a:p>
          <a:p>
            <a:pPr lvl="1"/>
            <a:r>
              <a:rPr lang="en-US" dirty="0" smtClean="0">
                <a:sym typeface="Cabin"/>
              </a:rPr>
              <a:t>Come </a:t>
            </a:r>
            <a:r>
              <a:rPr lang="en-US" dirty="0" err="1" smtClean="0">
                <a:sym typeface="Cabin"/>
              </a:rPr>
              <a:t>convenzione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l’estensione</a:t>
            </a:r>
            <a:r>
              <a:rPr lang="en-US" dirty="0" smtClean="0">
                <a:sym typeface="Cabin"/>
              </a:rPr>
              <a:t> di </a:t>
            </a:r>
            <a:r>
              <a:rPr lang="en-US" dirty="0" err="1" smtClean="0">
                <a:sym typeface="Cabin"/>
              </a:rPr>
              <a:t>uno</a:t>
            </a:r>
            <a:r>
              <a:rPr lang="en-US" dirty="0" smtClean="0">
                <a:sym typeface="Cabin"/>
              </a:rPr>
              <a:t> script Python </a:t>
            </a:r>
            <a:r>
              <a:rPr lang="en-US" dirty="0" err="1" smtClean="0">
                <a:sym typeface="Cabin"/>
              </a:rPr>
              <a:t>è</a:t>
            </a:r>
            <a:r>
              <a:rPr lang="en-US" dirty="0" smtClean="0">
                <a:sym typeface="Cabin"/>
              </a:rPr>
              <a:t>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.</a:t>
            </a:r>
            <a:r>
              <a:rPr lang="en-US" dirty="0" err="1" smtClean="0">
                <a:sym typeface="Cabin"/>
              </a:rPr>
              <a:t>py</a:t>
            </a:r>
            <a:r>
              <a:rPr lang="en-US" dirty="0" smtClean="0">
                <a:sym typeface="Arial"/>
              </a:rPr>
              <a:t>”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Questo</a:t>
            </a:r>
            <a:r>
              <a:rPr lang="en-US" dirty="0" smtClean="0">
                <a:sym typeface="Cabin"/>
              </a:rPr>
              <a:t> ci </a:t>
            </a:r>
            <a:r>
              <a:rPr lang="en-US" dirty="0" err="1" smtClean="0">
                <a:sym typeface="Cabin"/>
              </a:rPr>
              <a:t>fa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capire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che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il</a:t>
            </a:r>
            <a:r>
              <a:rPr lang="en-US" dirty="0" smtClean="0">
                <a:sym typeface="Cabin"/>
              </a:rPr>
              <a:t> file non </a:t>
            </a:r>
            <a:r>
              <a:rPr lang="en-US" dirty="0" err="1" smtClean="0">
                <a:sym typeface="Cabin"/>
              </a:rPr>
              <a:t>contiene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puro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testo</a:t>
            </a:r>
            <a:r>
              <a:rPr lang="en-US" dirty="0" smtClean="0">
                <a:sym typeface="Cabin"/>
              </a:rPr>
              <a:t> ma </a:t>
            </a:r>
            <a:r>
              <a:rPr lang="en-US" dirty="0" err="1" smtClean="0">
                <a:sym typeface="Cabin"/>
              </a:rPr>
              <a:t>delle</a:t>
            </a:r>
            <a:r>
              <a:rPr lang="en-US" dirty="0" smtClean="0">
                <a:sym typeface="Cabin"/>
              </a:rPr>
              <a:t> </a:t>
            </a:r>
            <a:r>
              <a:rPr lang="en-US" dirty="0" err="1" smtClean="0">
                <a:sym typeface="Cabin"/>
              </a:rPr>
              <a:t>istruzioni</a:t>
            </a:r>
            <a:r>
              <a:rPr lang="en-US" dirty="0" smtClean="0">
                <a:sym typeface="Cabin"/>
              </a:rPr>
              <a:t> Python</a:t>
            </a:r>
            <a:endParaRPr lang="en-US" dirty="0" smtClean="0">
              <a:sym typeface="Cabin"/>
            </a:endParaRPr>
          </a:p>
          <a:p>
            <a:pPr lvl="1"/>
            <a:endParaRPr lang="en-US" dirty="0">
              <a:sym typeface="Cabin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ym typeface="Cabin"/>
              </a:rPr>
              <a:t>Interagire</a:t>
            </a:r>
            <a:r>
              <a:rPr lang="en-US" dirty="0" smtClean="0">
                <a:sym typeface="Cabin"/>
              </a:rPr>
              <a:t> con </a:t>
            </a:r>
            <a:r>
              <a:rPr lang="en-US" dirty="0" err="1" smtClean="0">
                <a:sym typeface="Cabin"/>
              </a:rPr>
              <a:t>l’interprete</a:t>
            </a:r>
            <a:r>
              <a:rPr lang="en-US" dirty="0" smtClean="0">
                <a:sym typeface="Cabin"/>
              </a:rPr>
              <a:t> Python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2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678434" y="1570577"/>
            <a:ext cx="7926017" cy="2494977"/>
          </a:xfrm>
          <a:prstGeom prst="rect">
            <a:avLst/>
          </a:prstGeom>
          <a:noFill/>
          <a:ln>
            <a:noFill/>
          </a:ln>
        </p:spPr>
        <p:txBody>
          <a:bodyPr lIns="51424" tIns="51424" rIns="51424" bIns="51424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latin typeface="+mn-lt"/>
              </a:rPr>
              <a:t>Part of these </a:t>
            </a:r>
            <a:r>
              <a:rPr lang="en-US" sz="1400" dirty="0">
                <a:latin typeface="+mn-lt"/>
              </a:rPr>
              <a:t>slides are Copyright 2010-  Charles R. Severance (</a:t>
            </a:r>
            <a:r>
              <a:rPr lang="en-US" sz="1400" u="sng" dirty="0">
                <a:latin typeface="+mn-lt"/>
                <a:hlinkClick r:id="rId3"/>
              </a:rPr>
              <a:t>www.dr-chuck.com</a:t>
            </a:r>
            <a:r>
              <a:rPr lang="en-US" sz="1400" dirty="0">
                <a:latin typeface="+mn-lt"/>
              </a:rPr>
              <a:t>) of the University of Michigan School of Information and made available under a Creative Commons Attribution 4.0 License.  </a:t>
            </a:r>
          </a:p>
          <a:p>
            <a:pPr>
              <a:spcBef>
                <a:spcPts val="0"/>
              </a:spcBef>
            </a:pPr>
            <a:endParaRPr sz="1400" dirty="0">
              <a:latin typeface="+mn-l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SzPct val="61111"/>
            </a:pPr>
            <a:r>
              <a:rPr lang="en-US" sz="1400" dirty="0">
                <a:latin typeface="+mn-lt"/>
              </a:rPr>
              <a:t>Adaptation and extensions: </a:t>
            </a:r>
            <a:r>
              <a:rPr lang="en-US" sz="1400" dirty="0" err="1">
                <a:latin typeface="+mn-lt"/>
              </a:rPr>
              <a:t>Elisabetta</a:t>
            </a:r>
            <a:r>
              <a:rPr lang="en-US" sz="1400" dirty="0">
                <a:latin typeface="+mn-lt"/>
              </a:rPr>
              <a:t> Di </a:t>
            </a:r>
            <a:r>
              <a:rPr lang="en-US" sz="1400" dirty="0" smtClean="0">
                <a:latin typeface="+mn-lt"/>
              </a:rPr>
              <a:t>Nitto e Gianluca Palermo, </a:t>
            </a:r>
            <a:r>
              <a:rPr lang="en-US" sz="1400" dirty="0">
                <a:latin typeface="+mn-lt"/>
              </a:rPr>
              <a:t>Politecnico di Milano</a:t>
            </a:r>
            <a:endParaRPr lang="en-US" sz="1400" dirty="0">
              <a:latin typeface="+mn-lt"/>
            </a:endParaRPr>
          </a:p>
          <a:p>
            <a:pPr>
              <a:spcBef>
                <a:spcPts val="0"/>
              </a:spcBef>
            </a:pPr>
            <a:endParaRPr sz="1400" dirty="0">
              <a:latin typeface="+mn-lt"/>
            </a:endParaRP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6376" y="915566"/>
            <a:ext cx="963321" cy="2819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5804" y="86916"/>
            <a:ext cx="6691313" cy="628650"/>
          </a:xfrm>
          <a:prstGeom prst="rect">
            <a:avLst/>
          </a:prstGeom>
        </p:spPr>
        <p:txBody>
          <a:bodyPr lIns="91434" tIns="45717" rIns="91434" bIns="4571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0" dirty="0"/>
              <a:t>Acknowledgements / Contributions</a:t>
            </a:r>
            <a:br>
              <a:rPr lang="en-US" kern="0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Un </a:t>
            </a:r>
            <a:r>
              <a:rPr lang="en-US" sz="2000" dirty="0" err="1"/>
              <a:t>po</a:t>
            </a:r>
            <a:r>
              <a:rPr lang="en-US" sz="2000" dirty="0"/>
              <a:t>’ di </a:t>
            </a:r>
            <a:r>
              <a:rPr lang="en-US" sz="2000" dirty="0" err="1"/>
              <a:t>storia</a:t>
            </a:r>
            <a:r>
              <a:rPr lang="en-US" sz="2000" dirty="0"/>
              <a:t>: da </a:t>
            </a:r>
            <a:r>
              <a:rPr lang="en-US" sz="2000" dirty="0" err="1"/>
              <a:t>macchine</a:t>
            </a:r>
            <a:r>
              <a:rPr lang="en-US" sz="2000" dirty="0"/>
              <a:t> per </a:t>
            </a:r>
            <a:r>
              <a:rPr lang="en-US" sz="2000" dirty="0" err="1"/>
              <a:t>svolgere</a:t>
            </a:r>
            <a:r>
              <a:rPr lang="en-US" sz="2000" dirty="0"/>
              <a:t> un solo </a:t>
            </a:r>
            <a:r>
              <a:rPr lang="en-US" sz="2000" dirty="0" err="1"/>
              <a:t>compito</a:t>
            </a:r>
            <a:r>
              <a:rPr lang="en-US" sz="2000" dirty="0"/>
              <a:t>…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987574"/>
            <a:ext cx="3240360" cy="1384988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1400" dirty="0"/>
              <a:t>By Alessandro </a:t>
            </a:r>
            <a:r>
              <a:rPr lang="en-US" sz="1400" dirty="0" err="1"/>
              <a:t>Nassiri</a:t>
            </a:r>
            <a:r>
              <a:rPr lang="en-US" sz="1400" dirty="0"/>
              <a:t> - </a:t>
            </a:r>
            <a:r>
              <a:rPr lang="en-US" sz="1400" dirty="0" err="1"/>
              <a:t>Museo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Scienza</a:t>
            </a:r>
            <a:r>
              <a:rPr lang="en-US" sz="1400" dirty="0"/>
              <a:t> e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Tecnologia</a:t>
            </a:r>
            <a:r>
              <a:rPr lang="en-US" sz="1400" dirty="0"/>
              <a:t> "Leonardo da Vinci", 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CC </a:t>
            </a:r>
            <a:r>
              <a:rPr lang="en-US" sz="1400" dirty="0"/>
              <a:t>BY-SA 4.0,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=47910919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5566"/>
            <a:ext cx="4292704" cy="3510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3003798"/>
            <a:ext cx="3312368" cy="1169551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Enigma </a:t>
            </a:r>
            <a:r>
              <a:rPr lang="en-US" sz="1400" dirty="0" err="1"/>
              <a:t>fu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macchina</a:t>
            </a:r>
            <a:r>
              <a:rPr lang="en-US" sz="1400" dirty="0"/>
              <a:t> </a:t>
            </a:r>
            <a:r>
              <a:rPr lang="en-US" sz="1400" dirty="0" err="1"/>
              <a:t>elettro-meccanica</a:t>
            </a:r>
            <a:r>
              <a:rPr lang="en-US" sz="1400" dirty="0"/>
              <a:t> per </a:t>
            </a:r>
            <a:r>
              <a:rPr lang="en-US" sz="1400" dirty="0" err="1"/>
              <a:t>cifrare</a:t>
            </a:r>
            <a:r>
              <a:rPr lang="en-US" sz="1400" dirty="0"/>
              <a:t> e </a:t>
            </a:r>
            <a:r>
              <a:rPr lang="en-US" sz="1400" dirty="0" err="1"/>
              <a:t>decifrare</a:t>
            </a:r>
            <a:r>
              <a:rPr lang="en-US" sz="1400" dirty="0"/>
              <a:t> </a:t>
            </a:r>
            <a:r>
              <a:rPr lang="en-US" sz="1400" dirty="0" err="1" smtClean="0"/>
              <a:t>messaggi</a:t>
            </a:r>
            <a:r>
              <a:rPr lang="en-US" sz="1400" dirty="0" smtClean="0"/>
              <a:t> </a:t>
            </a:r>
            <a:r>
              <a:rPr lang="en-US" sz="1400" dirty="0" err="1"/>
              <a:t>utilizzata</a:t>
            </a:r>
            <a:r>
              <a:rPr lang="en-US" sz="1400" dirty="0"/>
              <a:t> dal </a:t>
            </a:r>
            <a:r>
              <a:rPr lang="en-US" sz="1400" dirty="0" err="1"/>
              <a:t>servizio</a:t>
            </a:r>
            <a:r>
              <a:rPr lang="en-US" sz="1400" dirty="0"/>
              <a:t> </a:t>
            </a:r>
            <a:r>
              <a:rPr lang="en-US" sz="1400" dirty="0" err="1"/>
              <a:t>delle</a:t>
            </a:r>
            <a:r>
              <a:rPr lang="en-US" sz="1400" dirty="0"/>
              <a:t> </a:t>
            </a:r>
            <a:r>
              <a:rPr lang="en-US" sz="1400" dirty="0" err="1"/>
              <a:t>forze</a:t>
            </a:r>
            <a:r>
              <a:rPr lang="en-US" sz="1400" dirty="0"/>
              <a:t> </a:t>
            </a:r>
            <a:r>
              <a:rPr lang="en-US" sz="1400" dirty="0" err="1"/>
              <a:t>armate</a:t>
            </a:r>
            <a:r>
              <a:rPr lang="en-US" sz="1400" dirty="0"/>
              <a:t> </a:t>
            </a:r>
            <a:r>
              <a:rPr lang="en-US" sz="1400" dirty="0" err="1"/>
              <a:t>tedesche</a:t>
            </a:r>
            <a:r>
              <a:rPr lang="en-US" sz="1400" dirty="0"/>
              <a:t> </a:t>
            </a:r>
            <a:r>
              <a:rPr lang="en-US" sz="1400" dirty="0" err="1"/>
              <a:t>durante</a:t>
            </a:r>
            <a:r>
              <a:rPr lang="en-US" sz="1400" dirty="0"/>
              <a:t> </a:t>
            </a:r>
            <a:r>
              <a:rPr lang="en-US" sz="1400" dirty="0" err="1"/>
              <a:t>il</a:t>
            </a:r>
            <a:r>
              <a:rPr lang="en-US" sz="1400" dirty="0"/>
              <a:t> </a:t>
            </a:r>
            <a:r>
              <a:rPr lang="en-US" sz="1400" dirty="0" err="1"/>
              <a:t>periodo</a:t>
            </a:r>
            <a:r>
              <a:rPr lang="en-US" sz="1400" dirty="0"/>
              <a:t> </a:t>
            </a:r>
            <a:r>
              <a:rPr lang="en-US" sz="1400" dirty="0" err="1"/>
              <a:t>nazista</a:t>
            </a:r>
            <a:r>
              <a:rPr lang="en-US" sz="1400" dirty="0"/>
              <a:t> e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seconda</a:t>
            </a:r>
            <a:r>
              <a:rPr lang="en-US" sz="1400" dirty="0"/>
              <a:t> </a:t>
            </a:r>
            <a:r>
              <a:rPr lang="en-US" sz="1400" dirty="0" err="1"/>
              <a:t>guerra</a:t>
            </a:r>
            <a:r>
              <a:rPr lang="en-US" sz="1400" dirty="0"/>
              <a:t> </a:t>
            </a:r>
            <a:r>
              <a:rPr lang="en-US" sz="1400" dirty="0" err="1"/>
              <a:t>mondiale</a:t>
            </a:r>
            <a:r>
              <a:rPr lang="en-US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035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…a </a:t>
            </a:r>
            <a:r>
              <a:rPr lang="en-US" dirty="0" err="1"/>
              <a:t>macchine</a:t>
            </a:r>
            <a:r>
              <a:rPr lang="en-US" dirty="0"/>
              <a:t> </a:t>
            </a:r>
            <a:r>
              <a:rPr lang="en-US" dirty="0" err="1"/>
              <a:t>programmabili</a:t>
            </a:r>
            <a:r>
              <a:rPr lang="en-U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7812360" cy="39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…a </a:t>
            </a:r>
            <a:r>
              <a:rPr lang="en-US" dirty="0" err="1" smtClean="0"/>
              <a:t>macchine</a:t>
            </a:r>
            <a:r>
              <a:rPr lang="en-US" dirty="0" smtClean="0"/>
              <a:t> </a:t>
            </a:r>
            <a:r>
              <a:rPr lang="en-US" dirty="0" err="1" smtClean="0"/>
              <a:t>programmabili</a:t>
            </a:r>
            <a:r>
              <a:rPr lang="en-US" dirty="0" smtClean="0"/>
              <a:t> un </a:t>
            </a:r>
            <a:r>
              <a:rPr lang="en-US" dirty="0" err="1" smtClean="0"/>
              <a:t>po</a:t>
            </a:r>
            <a:r>
              <a:rPr lang="en-US" dirty="0" smtClean="0"/>
              <a:t>’ </a:t>
            </a:r>
            <a:r>
              <a:rPr lang="en-US" dirty="0" err="1" smtClean="0"/>
              <a:t>più</a:t>
            </a:r>
            <a:r>
              <a:rPr lang="en-US" dirty="0" smtClean="0"/>
              <a:t> </a:t>
            </a:r>
            <a:r>
              <a:rPr lang="en-US" dirty="0" err="1" smtClean="0"/>
              <a:t>maneggevoli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795886"/>
            <a:ext cx="1440160" cy="610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1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ma </a:t>
            </a:r>
            <a:r>
              <a:rPr lang="en-US" dirty="0" err="1" smtClean="0"/>
              <a:t>anche</a:t>
            </a:r>
            <a:r>
              <a:rPr lang="en-US" dirty="0" smtClean="0"/>
              <a:t> </a:t>
            </a:r>
            <a:r>
              <a:rPr lang="en-US" dirty="0" err="1" smtClean="0"/>
              <a:t>meno</a:t>
            </a:r>
            <a:r>
              <a:rPr lang="en-US" dirty="0" smtClean="0"/>
              <a:t> </a:t>
            </a:r>
            <a:r>
              <a:rPr lang="en-US" dirty="0" err="1" smtClean="0"/>
              <a:t>maneggevoli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2C5DB-42A7-480B-B57D-B0AA071F25FA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 descr="google-datacenter-tech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58" y="843558"/>
            <a:ext cx="5618028" cy="2808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8326" y="3939902"/>
            <a:ext cx="4877382" cy="369326"/>
          </a:xfrm>
          <a:prstGeom prst="rect">
            <a:avLst/>
          </a:prstGeom>
          <a:solidFill>
            <a:schemeClr val="bg1"/>
          </a:solidFill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>
                <a:hlinkClick r:id="rId3"/>
              </a:rPr>
              <a:t>www.youtube.com/watch?v=avP5d16wEp0</a:t>
            </a:r>
            <a:r>
              <a:rPr lang="en-US" sz="1800" dirty="0"/>
              <a:t> </a:t>
            </a:r>
            <a:endParaRPr lang="en-US" sz="1800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153952"/>
            <a:ext cx="4104456" cy="243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06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Utenti</a:t>
            </a:r>
            <a:r>
              <a:rPr lang="en-US" dirty="0" smtClean="0"/>
              <a:t>, computer, </a:t>
            </a:r>
            <a:r>
              <a:rPr lang="en-US" dirty="0" err="1" smtClean="0"/>
              <a:t>reti</a:t>
            </a:r>
            <a:r>
              <a:rPr lang="en-US" dirty="0" smtClean="0"/>
              <a:t>, </a:t>
            </a:r>
            <a:r>
              <a:rPr lang="en-US" dirty="0" err="1" smtClean="0"/>
              <a:t>programmatori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4" y="951570"/>
            <a:ext cx="5052053" cy="2841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" y="1167594"/>
            <a:ext cx="2657255" cy="2052228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 bwMode="auto">
          <a:xfrm flipV="1">
            <a:off x="2339754" y="2372460"/>
            <a:ext cx="1872208" cy="523326"/>
          </a:xfrm>
          <a:prstGeom prst="curvedConnector3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73" y="3975906"/>
            <a:ext cx="2008644" cy="108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6" y="2854109"/>
            <a:ext cx="1952039" cy="1055463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9" idx="0"/>
          </p:cNvCxnSpPr>
          <p:nvPr/>
        </p:nvCxnSpPr>
        <p:spPr bwMode="auto">
          <a:xfrm rot="16200000" flipV="1">
            <a:off x="5221204" y="2516615"/>
            <a:ext cx="1458162" cy="14604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" name="Curved Connector 13"/>
          <p:cNvCxnSpPr>
            <a:endCxn id="10" idx="0"/>
          </p:cNvCxnSpPr>
          <p:nvPr/>
        </p:nvCxnSpPr>
        <p:spPr bwMode="auto">
          <a:xfrm>
            <a:off x="5573077" y="2372463"/>
            <a:ext cx="2423219" cy="48164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Theme2.thmx</Template>
  <TotalTime>20735</TotalTime>
  <Words>2571</Words>
  <Application>Microsoft Macintosh PowerPoint</Application>
  <PresentationFormat>On-screen Show (16:9)</PresentationFormat>
  <Paragraphs>434</Paragraphs>
  <Slides>44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Theme2</vt:lpstr>
      <vt:lpstr>Microsoft Clip Gallery</vt:lpstr>
      <vt:lpstr>Coding in Python</vt:lpstr>
      <vt:lpstr>Obiettivo</vt:lpstr>
      <vt:lpstr>Informatica</vt:lpstr>
      <vt:lpstr>Che cosa è la programmazione (o coding)?</vt:lpstr>
      <vt:lpstr>Un po’ di storia: da macchine per svolgere un solo compito…</vt:lpstr>
      <vt:lpstr>…a macchine programmabili…</vt:lpstr>
      <vt:lpstr>…a macchine programmabili un po’ più maneggevoli…</vt:lpstr>
      <vt:lpstr>… ma anche meno maneggevoli  </vt:lpstr>
      <vt:lpstr>Utenti, computer, reti, programmatori</vt:lpstr>
      <vt:lpstr>Software, codice e programmi</vt:lpstr>
      <vt:lpstr>Programmi per umani</vt:lpstr>
      <vt:lpstr>Programmi per umani</vt:lpstr>
      <vt:lpstr>Programmi per umani</vt:lpstr>
      <vt:lpstr>Programmi per umani</vt:lpstr>
      <vt:lpstr>Programmi per umani</vt:lpstr>
      <vt:lpstr>Programmi per il computer … un esempio in Python</vt:lpstr>
      <vt:lpstr>Programmi, esecutori e linguaggi di programmazione</vt:lpstr>
      <vt:lpstr>Che cosa è un computer?</vt:lpstr>
      <vt:lpstr>Il modello di Von Neumann</vt:lpstr>
      <vt:lpstr>Rappresentazione dell’informazione</vt:lpstr>
      <vt:lpstr>Esempio di un programma scritto nel linguaggio del calcolatore  (versione semplificata)</vt:lpstr>
      <vt:lpstr>Linguaggio macchina vs altri linguaggi di programmazione</vt:lpstr>
      <vt:lpstr>Come fa la nostra macchina ad eseguire programmi in linguaggio di alto livello?</vt:lpstr>
      <vt:lpstr>Come fa la nostra macchina ad eseguire programmi in linguaggio di alto livello?</vt:lpstr>
      <vt:lpstr>Ambienti di programmazione</vt:lpstr>
      <vt:lpstr>Python come linguaggio di programmazione</vt:lpstr>
      <vt:lpstr>PowerPoint Presentation</vt:lpstr>
      <vt:lpstr>Perchè Python per il corso di CODING…</vt:lpstr>
      <vt:lpstr>Errori sintattici: noi e il computer</vt:lpstr>
      <vt:lpstr>Strumenti per usare Python</vt:lpstr>
      <vt:lpstr>Elementi di Python</vt:lpstr>
      <vt:lpstr>Parole riservate</vt:lpstr>
      <vt:lpstr>Variabili</vt:lpstr>
      <vt:lpstr>Variabili</vt:lpstr>
      <vt:lpstr>Frasi</vt:lpstr>
      <vt:lpstr>Passi di un programma (istruzioni) e flusso di programma</vt:lpstr>
      <vt:lpstr>Passi (istruzioni) Sequenziali</vt:lpstr>
      <vt:lpstr>Passi Condizionali</vt:lpstr>
      <vt:lpstr>Passi ripetuti (Cicli)</vt:lpstr>
      <vt:lpstr>Classifichiamo le istruzioni del primo esempio…</vt:lpstr>
      <vt:lpstr>Classifichiamo le istruzioni del primo esempio…</vt:lpstr>
      <vt:lpstr>“Parole, Frasi e Paragrafi”… Come scrivere una Python Story</vt:lpstr>
      <vt:lpstr>Interagire con l’interprete Python</vt:lpstr>
      <vt:lpstr>Acknowledgements / Contributions </vt:lpstr>
    </vt:vector>
  </TitlesOfParts>
  <Company>DEI-PoliMI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Ingegneria del Software 1</dc:title>
  <dc:creator>Carlo Ghezzi</dc:creator>
  <cp:lastModifiedBy>Gianluca Palermo</cp:lastModifiedBy>
  <cp:revision>246</cp:revision>
  <cp:lastPrinted>2018-03-11T23:33:13Z</cp:lastPrinted>
  <dcterms:created xsi:type="dcterms:W3CDTF">2001-03-06T21:34:36Z</dcterms:created>
  <dcterms:modified xsi:type="dcterms:W3CDTF">2019-03-01T07:28:34Z</dcterms:modified>
</cp:coreProperties>
</file>